
<file path=[Content_Types].xml><?xml version="1.0" encoding="utf-8"?>
<Types xmlns="http://schemas.openxmlformats.org/package/2006/content-types">
  <Default Extension="fntdata" ContentType="application/x-fontdata"/>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3.xml" ContentType="application/vnd.openxmlformats-officedocument.theme+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4.xml" ContentType="application/vnd.openxmlformats-officedocument.theme+xml"/>
  <Override PartName="/ppt/slideLayouts/slideLayout7.xml" ContentType="application/vnd.openxmlformats-officedocument.presentationml.slideLayout+xml"/>
  <Override PartName="/ppt/theme/theme5.xml" ContentType="application/vnd.openxmlformats-officedocument.theme+xml"/>
  <Override PartName="/ppt/slideLayouts/slideLayout8.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theme/theme8.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846" r:id="rId4"/>
    <p:sldMasterId id="2147483904" r:id="rId5"/>
    <p:sldMasterId id="2147483841" r:id="rId6"/>
    <p:sldMasterId id="2147483838" r:id="rId7"/>
    <p:sldMasterId id="2147483850" r:id="rId8"/>
    <p:sldMasterId id="2147483878" r:id="rId9"/>
  </p:sldMasterIdLst>
  <p:notesMasterIdLst>
    <p:notesMasterId r:id="rId19"/>
  </p:notesMasterIdLst>
  <p:handoutMasterIdLst>
    <p:handoutMasterId r:id="rId20"/>
  </p:handoutMasterIdLst>
  <p:sldIdLst>
    <p:sldId id="256" r:id="rId10"/>
    <p:sldId id="269" r:id="rId11"/>
    <p:sldId id="261" r:id="rId12"/>
    <p:sldId id="260" r:id="rId13"/>
    <p:sldId id="272" r:id="rId14"/>
    <p:sldId id="273" r:id="rId15"/>
    <p:sldId id="276" r:id="rId16"/>
    <p:sldId id="275" r:id="rId17"/>
    <p:sldId id="278" r:id="rId18"/>
  </p:sldIdLst>
  <p:sldSz cx="9144000" cy="6858000" type="screen4x3"/>
  <p:notesSz cx="6858000" cy="9144000"/>
  <p:embeddedFontLst>
    <p:embeddedFont>
      <p:font typeface="Calibri" panose="020F0502020204030204" pitchFamily="34" charset="0"/>
      <p:regular r:id="rId21"/>
      <p:bold r:id="rId22"/>
      <p:italic r:id="rId23"/>
      <p:boldItalic r:id="rId24"/>
    </p:embeddedFont>
    <p:embeddedFont>
      <p:font typeface="Varah" panose="020B0604020202020204" charset="0"/>
      <p:regular r:id="rId25"/>
      <p:bold r:id="rId26"/>
      <p:italic r:id="rId27"/>
      <p:boldItalic r:id="rId28"/>
    </p:embeddedFont>
    <p:embeddedFont>
      <p:font typeface="Varah " panose="020B0604020202020204" charset="0"/>
      <p:regular r:id="rId29"/>
      <p:bold r:id="rId30"/>
      <p:italic r:id="rId31"/>
      <p:boldItalic r:id="rId32"/>
    </p:embeddedFont>
  </p:embeddedFontLst>
  <p:defaultTextStyle>
    <a:defPPr>
      <a:defRPr lang="en-US"/>
    </a:defPPr>
    <a:lvl1pPr algn="l" defTabSz="457200" rtl="0" eaLnBrk="0" fontAlgn="base" hangingPunct="0">
      <a:spcBef>
        <a:spcPct val="0"/>
      </a:spcBef>
      <a:spcAft>
        <a:spcPct val="0"/>
      </a:spcAft>
      <a:defRPr kern="1200">
        <a:solidFill>
          <a:schemeClr val="tx1"/>
        </a:solidFill>
        <a:latin typeface="Calibri" charset="0"/>
        <a:ea typeface="+mn-ea"/>
        <a:cs typeface="+mn-cs"/>
      </a:defRPr>
    </a:lvl1pPr>
    <a:lvl2pPr marL="457200" algn="l" defTabSz="457200" rtl="0" eaLnBrk="0" fontAlgn="base" hangingPunct="0">
      <a:spcBef>
        <a:spcPct val="0"/>
      </a:spcBef>
      <a:spcAft>
        <a:spcPct val="0"/>
      </a:spcAft>
      <a:defRPr kern="1200">
        <a:solidFill>
          <a:schemeClr val="tx1"/>
        </a:solidFill>
        <a:latin typeface="Calibri" charset="0"/>
        <a:ea typeface="+mn-ea"/>
        <a:cs typeface="+mn-cs"/>
      </a:defRPr>
    </a:lvl2pPr>
    <a:lvl3pPr marL="914400" algn="l" defTabSz="457200" rtl="0" eaLnBrk="0" fontAlgn="base" hangingPunct="0">
      <a:spcBef>
        <a:spcPct val="0"/>
      </a:spcBef>
      <a:spcAft>
        <a:spcPct val="0"/>
      </a:spcAft>
      <a:defRPr kern="1200">
        <a:solidFill>
          <a:schemeClr val="tx1"/>
        </a:solidFill>
        <a:latin typeface="Calibri" charset="0"/>
        <a:ea typeface="+mn-ea"/>
        <a:cs typeface="+mn-cs"/>
      </a:defRPr>
    </a:lvl3pPr>
    <a:lvl4pPr marL="1371600" algn="l" defTabSz="457200" rtl="0" eaLnBrk="0" fontAlgn="base" hangingPunct="0">
      <a:spcBef>
        <a:spcPct val="0"/>
      </a:spcBef>
      <a:spcAft>
        <a:spcPct val="0"/>
      </a:spcAft>
      <a:defRPr kern="1200">
        <a:solidFill>
          <a:schemeClr val="tx1"/>
        </a:solidFill>
        <a:latin typeface="Calibri" charset="0"/>
        <a:ea typeface="+mn-ea"/>
        <a:cs typeface="+mn-cs"/>
      </a:defRPr>
    </a:lvl4pPr>
    <a:lvl5pPr marL="1828800" algn="l" defTabSz="457200" rtl="0" eaLnBrk="0" fontAlgn="base" hangingPunct="0">
      <a:spcBef>
        <a:spcPct val="0"/>
      </a:spcBef>
      <a:spcAft>
        <a:spcPct val="0"/>
      </a:spcAft>
      <a:defRPr kern="1200">
        <a:solidFill>
          <a:schemeClr val="tx1"/>
        </a:solidFill>
        <a:latin typeface="Calibri" charset="0"/>
        <a:ea typeface="+mn-ea"/>
        <a:cs typeface="+mn-cs"/>
      </a:defRPr>
    </a:lvl5pPr>
    <a:lvl6pPr marL="2286000" algn="l" defTabSz="914400" rtl="0" eaLnBrk="1" latinLnBrk="0" hangingPunct="1">
      <a:defRPr kern="1200">
        <a:solidFill>
          <a:schemeClr val="tx1"/>
        </a:solidFill>
        <a:latin typeface="Calibri" charset="0"/>
        <a:ea typeface="+mn-ea"/>
        <a:cs typeface="+mn-cs"/>
      </a:defRPr>
    </a:lvl6pPr>
    <a:lvl7pPr marL="2743200" algn="l" defTabSz="914400" rtl="0" eaLnBrk="1" latinLnBrk="0" hangingPunct="1">
      <a:defRPr kern="1200">
        <a:solidFill>
          <a:schemeClr val="tx1"/>
        </a:solidFill>
        <a:latin typeface="Calibri" charset="0"/>
        <a:ea typeface="+mn-ea"/>
        <a:cs typeface="+mn-cs"/>
      </a:defRPr>
    </a:lvl7pPr>
    <a:lvl8pPr marL="3200400" algn="l" defTabSz="914400" rtl="0" eaLnBrk="1" latinLnBrk="0" hangingPunct="1">
      <a:defRPr kern="1200">
        <a:solidFill>
          <a:schemeClr val="tx1"/>
        </a:solidFill>
        <a:latin typeface="Calibri" charset="0"/>
        <a:ea typeface="+mn-ea"/>
        <a:cs typeface="+mn-cs"/>
      </a:defRPr>
    </a:lvl8pPr>
    <a:lvl9pPr marL="3657600" algn="l" defTabSz="914400" rtl="0" eaLnBrk="1" latinLnBrk="0" hangingPunct="1">
      <a:defRPr kern="1200">
        <a:solidFill>
          <a:schemeClr val="tx1"/>
        </a:solidFill>
        <a:latin typeface="Calibri" charset="0"/>
        <a:ea typeface="+mn-ea"/>
        <a:cs typeface="+mn-cs"/>
      </a:defRPr>
    </a:lvl9pPr>
  </p:defaultTextStyle>
  <p:extLst>
    <p:ext uri="{521415D9-36F7-43E2-AB2F-B90AF26B5E84}">
      <p14:sectionLst xmlns:p14="http://schemas.microsoft.com/office/powerpoint/2010/main">
        <p14:section name="Default Section" id="{9B6D13EB-7CD9-7445-8340-A6977B929256}">
          <p14:sldIdLst>
            <p14:sldId id="256"/>
            <p14:sldId id="269"/>
            <p14:sldId id="261"/>
            <p14:sldId id="260"/>
            <p14:sldId id="272"/>
            <p14:sldId id="273"/>
            <p14:sldId id="276"/>
            <p14:sldId id="275"/>
            <p14:sldId id="278"/>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A862"/>
    <a:srgbClr val="84BD00"/>
    <a:srgbClr val="004455"/>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092" autoAdjust="0"/>
    <p:restoredTop sz="93557" autoAdjust="0"/>
  </p:normalViewPr>
  <p:slideViewPr>
    <p:cSldViewPr snapToGrid="0">
      <p:cViewPr varScale="1">
        <p:scale>
          <a:sx n="60" d="100"/>
          <a:sy n="60" d="100"/>
        </p:scale>
        <p:origin x="1440" y="4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4.xml"/><Relationship Id="rId18" Type="http://schemas.openxmlformats.org/officeDocument/2006/relationships/slide" Target="slides/slide9.xml"/><Relationship Id="rId26" Type="http://schemas.openxmlformats.org/officeDocument/2006/relationships/font" Target="fonts/font6.fntdata"/><Relationship Id="rId3" Type="http://schemas.openxmlformats.org/officeDocument/2006/relationships/customXml" Target="../customXml/item3.xml"/><Relationship Id="rId21" Type="http://schemas.openxmlformats.org/officeDocument/2006/relationships/font" Target="fonts/font1.fntdata"/><Relationship Id="rId34" Type="http://schemas.openxmlformats.org/officeDocument/2006/relationships/viewProps" Target="viewProps.xml"/><Relationship Id="rId7" Type="http://schemas.openxmlformats.org/officeDocument/2006/relationships/slideMaster" Target="slideMasters/slideMaster4.xml"/><Relationship Id="rId12" Type="http://schemas.openxmlformats.org/officeDocument/2006/relationships/slide" Target="slides/slide3.xml"/><Relationship Id="rId17" Type="http://schemas.openxmlformats.org/officeDocument/2006/relationships/slide" Target="slides/slide8.xml"/><Relationship Id="rId25" Type="http://schemas.openxmlformats.org/officeDocument/2006/relationships/font" Target="fonts/font5.fntdata"/><Relationship Id="rId33"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7.xml"/><Relationship Id="rId20" Type="http://schemas.openxmlformats.org/officeDocument/2006/relationships/handoutMaster" Target="handoutMasters/handoutMaster1.xml"/><Relationship Id="rId29" Type="http://schemas.openxmlformats.org/officeDocument/2006/relationships/font" Target="fonts/font9.fntdata"/><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2.xml"/><Relationship Id="rId24" Type="http://schemas.openxmlformats.org/officeDocument/2006/relationships/font" Target="fonts/font4.fntdata"/><Relationship Id="rId32" Type="http://schemas.openxmlformats.org/officeDocument/2006/relationships/font" Target="fonts/font12.fntdata"/><Relationship Id="rId5" Type="http://schemas.openxmlformats.org/officeDocument/2006/relationships/slideMaster" Target="slideMasters/slideMaster2.xml"/><Relationship Id="rId15" Type="http://schemas.openxmlformats.org/officeDocument/2006/relationships/slide" Target="slides/slide6.xml"/><Relationship Id="rId23" Type="http://schemas.openxmlformats.org/officeDocument/2006/relationships/font" Target="fonts/font3.fntdata"/><Relationship Id="rId28" Type="http://schemas.openxmlformats.org/officeDocument/2006/relationships/font" Target="fonts/font8.fntdata"/><Relationship Id="rId36" Type="http://schemas.openxmlformats.org/officeDocument/2006/relationships/tableStyles" Target="tableStyles.xml"/><Relationship Id="rId10" Type="http://schemas.openxmlformats.org/officeDocument/2006/relationships/slide" Target="slides/slide1.xml"/><Relationship Id="rId19" Type="http://schemas.openxmlformats.org/officeDocument/2006/relationships/notesMaster" Target="notesMasters/notesMaster1.xml"/><Relationship Id="rId31" Type="http://schemas.openxmlformats.org/officeDocument/2006/relationships/font" Target="fonts/font11.fntdata"/><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 Target="slides/slide5.xml"/><Relationship Id="rId22" Type="http://schemas.openxmlformats.org/officeDocument/2006/relationships/font" Target="fonts/font2.fntdata"/><Relationship Id="rId27" Type="http://schemas.openxmlformats.org/officeDocument/2006/relationships/font" Target="fonts/font7.fntdata"/><Relationship Id="rId30" Type="http://schemas.openxmlformats.org/officeDocument/2006/relationships/font" Target="fonts/font10.fntdata"/><Relationship Id="rId35" Type="http://schemas.openxmlformats.org/officeDocument/2006/relationships/theme" Target="theme/theme1.xml"/><Relationship Id="rId8" Type="http://schemas.openxmlformats.org/officeDocument/2006/relationships/slideMaster" Target="slideMasters/slideMaster5.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8.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eaLnBrk="1" fontAlgn="auto" hangingPunct="1">
              <a:spcBef>
                <a:spcPts val="0"/>
              </a:spcBef>
              <a:spcAft>
                <a:spcPts val="0"/>
              </a:spcAft>
              <a:defRPr sz="1200">
                <a:latin typeface="+mn-lt"/>
              </a:defRPr>
            </a:lvl1pPr>
          </a:lstStyle>
          <a:p>
            <a:pPr>
              <a:defRPr/>
            </a:pPr>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eaLnBrk="1" fontAlgn="auto" hangingPunct="1">
              <a:spcBef>
                <a:spcPts val="0"/>
              </a:spcBef>
              <a:spcAft>
                <a:spcPts val="0"/>
              </a:spcAft>
              <a:defRPr sz="1200" smtClean="0">
                <a:latin typeface="+mn-lt"/>
              </a:defRPr>
            </a:lvl1pPr>
          </a:lstStyle>
          <a:p>
            <a:pPr>
              <a:defRPr/>
            </a:pPr>
            <a:fld id="{1CCFDB4B-BAD3-9649-893C-A61FEB083AEC}" type="datetimeFigureOut">
              <a:rPr lang="en-US"/>
              <a:pPr>
                <a:defRPr/>
              </a:pPr>
              <a:t>12/19/2023</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defRPr>
            </a:lvl1pPr>
          </a:lstStyle>
          <a:p>
            <a:pPr>
              <a:defRPr/>
            </a:pPr>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eaLnBrk="1" fontAlgn="auto" hangingPunct="1">
              <a:spcBef>
                <a:spcPts val="0"/>
              </a:spcBef>
              <a:spcAft>
                <a:spcPts val="0"/>
              </a:spcAft>
              <a:defRPr sz="1200" smtClean="0">
                <a:latin typeface="+mn-lt"/>
              </a:defRPr>
            </a:lvl1pPr>
          </a:lstStyle>
          <a:p>
            <a:pPr>
              <a:defRPr/>
            </a:pPr>
            <a:fld id="{9EDA49B6-06C1-DF43-B48B-5EB000384006}" type="slidenum">
              <a:rPr lang="en-US"/>
              <a:pPr>
                <a:defRPr/>
              </a:pPr>
              <a:t>‹#›</a:t>
            </a:fld>
            <a:endParaRPr 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eaLnBrk="1" fontAlgn="auto" hangingPunct="1">
              <a:spcBef>
                <a:spcPts val="0"/>
              </a:spcBef>
              <a:spcAft>
                <a:spcPts val="0"/>
              </a:spcAft>
              <a:defRPr sz="1200">
                <a:latin typeface="+mn-lt"/>
              </a:defRPr>
            </a:lvl1pPr>
          </a:lstStyle>
          <a:p>
            <a:pPr>
              <a:defRPr/>
            </a:pPr>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eaLnBrk="1" fontAlgn="auto" hangingPunct="1">
              <a:spcBef>
                <a:spcPts val="0"/>
              </a:spcBef>
              <a:spcAft>
                <a:spcPts val="0"/>
              </a:spcAft>
              <a:defRPr sz="1200" smtClean="0">
                <a:latin typeface="+mn-lt"/>
              </a:defRPr>
            </a:lvl1pPr>
          </a:lstStyle>
          <a:p>
            <a:pPr>
              <a:defRPr/>
            </a:pPr>
            <a:fld id="{39CF4A0B-E83F-4541-9EF2-C69E6566017F}" type="datetimeFigureOut">
              <a:rPr lang="en-US"/>
              <a:pPr>
                <a:defRPr/>
              </a:pPr>
              <a:t>12/19/2023</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defRPr>
            </a:lvl1pPr>
          </a:lstStyle>
          <a:p>
            <a:pPr>
              <a:defRPr/>
            </a:pPr>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eaLnBrk="1" fontAlgn="auto" hangingPunct="1">
              <a:spcBef>
                <a:spcPts val="0"/>
              </a:spcBef>
              <a:spcAft>
                <a:spcPts val="0"/>
              </a:spcAft>
              <a:defRPr sz="1200" smtClean="0">
                <a:latin typeface="+mn-lt"/>
              </a:defRPr>
            </a:lvl1pPr>
          </a:lstStyle>
          <a:p>
            <a:pPr>
              <a:defRPr/>
            </a:pPr>
            <a:fld id="{3009E33A-0849-3847-832F-12C66524BCC4}"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GB" sz="1800" dirty="0">
                <a:effectLst/>
                <a:latin typeface="Calibri" panose="020F0502020204030204" pitchFamily="34" charset="0"/>
                <a:ea typeface="Calibri" panose="020F0502020204030204" pitchFamily="34" charset="0"/>
                <a:cs typeface="Times New Roman" panose="02020603050405020304" pitchFamily="18" charset="0"/>
              </a:rPr>
              <a:t>Whether you’re planning to hold a Brew Monday event online or in person, we have created a few tea-themed activities to encourage people at your event to connect over a cuppa. Hopefully you’ll be able to use and adapt some of the ideas shared in this presentation to create a successful tea party event of your own.</a:t>
            </a:r>
          </a:p>
          <a:p>
            <a:endParaRPr lang="en-GB" dirty="0"/>
          </a:p>
        </p:txBody>
      </p:sp>
      <p:sp>
        <p:nvSpPr>
          <p:cNvPr id="4" name="Slide Number Placeholder 3"/>
          <p:cNvSpPr>
            <a:spLocks noGrp="1"/>
          </p:cNvSpPr>
          <p:nvPr>
            <p:ph type="sldNum" sz="quarter" idx="5"/>
          </p:nvPr>
        </p:nvSpPr>
        <p:spPr/>
        <p:txBody>
          <a:bodyPr/>
          <a:lstStyle/>
          <a:p>
            <a:pPr>
              <a:defRPr/>
            </a:pPr>
            <a:fld id="{3009E33A-0849-3847-832F-12C66524BCC4}" type="slidenum">
              <a:rPr lang="en-US" smtClean="0"/>
              <a:pPr>
                <a:defRPr/>
              </a:pPr>
              <a:t>1</a:t>
            </a:fld>
            <a:endParaRPr lang="en-US"/>
          </a:p>
        </p:txBody>
      </p:sp>
    </p:spTree>
    <p:extLst>
      <p:ext uri="{BB962C8B-B14F-4D97-AF65-F5344CB8AC3E}">
        <p14:creationId xmlns:p14="http://schemas.microsoft.com/office/powerpoint/2010/main" val="332903747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GB" b="0" i="0" dirty="0">
                <a:solidFill>
                  <a:srgbClr val="004455"/>
                </a:solidFill>
                <a:effectLst/>
                <a:latin typeface="Varah" pitchFamily="50" charset="0"/>
              </a:rPr>
              <a:t>This year we are reminding people that </a:t>
            </a:r>
            <a:r>
              <a:rPr lang="en-GB" b="1" i="0" dirty="0">
                <a:solidFill>
                  <a:srgbClr val="004455"/>
                </a:solidFill>
                <a:effectLst/>
                <a:latin typeface="Varah" pitchFamily="50" charset="0"/>
              </a:rPr>
              <a:t>there’s always time for a cuppa and a catch-up</a:t>
            </a:r>
            <a:r>
              <a:rPr lang="en-GB" b="0" i="0" dirty="0">
                <a:solidFill>
                  <a:srgbClr val="004455"/>
                </a:solidFill>
                <a:effectLst/>
                <a:latin typeface="Varah" pitchFamily="50" charset="0"/>
              </a:rPr>
              <a:t>. It doesn’t matter if it’s Monday morning or Saturday night, or if you’re drinking green tea, black coffee or orange juice. It doesn’t matter if you catch up in person, virtually or over the phone. If you’re sharing a cuppa and listening, then you’re doing it right.</a:t>
            </a:r>
          </a:p>
          <a:p>
            <a:endParaRPr lang="en-GB" dirty="0"/>
          </a:p>
        </p:txBody>
      </p:sp>
      <p:sp>
        <p:nvSpPr>
          <p:cNvPr id="4" name="Slide Number Placeholder 3"/>
          <p:cNvSpPr>
            <a:spLocks noGrp="1"/>
          </p:cNvSpPr>
          <p:nvPr>
            <p:ph type="sldNum" sz="quarter" idx="5"/>
          </p:nvPr>
        </p:nvSpPr>
        <p:spPr/>
        <p:txBody>
          <a:bodyPr/>
          <a:lstStyle/>
          <a:p>
            <a:pPr>
              <a:defRPr/>
            </a:pPr>
            <a:fld id="{3009E33A-0849-3847-832F-12C66524BCC4}" type="slidenum">
              <a:rPr lang="en-US" smtClean="0"/>
              <a:pPr>
                <a:defRPr/>
              </a:pPr>
              <a:t>2</a:t>
            </a:fld>
            <a:endParaRPr lang="en-US"/>
          </a:p>
        </p:txBody>
      </p:sp>
    </p:spTree>
    <p:extLst>
      <p:ext uri="{BB962C8B-B14F-4D97-AF65-F5344CB8AC3E}">
        <p14:creationId xmlns:p14="http://schemas.microsoft.com/office/powerpoint/2010/main" val="395197215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0" i="0" dirty="0">
                <a:solidFill>
                  <a:srgbClr val="004455"/>
                </a:solidFill>
                <a:effectLst/>
                <a:latin typeface="Varah" pitchFamily="50" charset="0"/>
              </a:rPr>
              <a:t>Let’s get listening! This activity is designed to help people make the time to get to know and listen to each other. </a:t>
            </a:r>
            <a:endParaRPr lang="en-GB" dirty="0"/>
          </a:p>
        </p:txBody>
      </p:sp>
      <p:sp>
        <p:nvSpPr>
          <p:cNvPr id="4" name="Slide Number Placeholder 3"/>
          <p:cNvSpPr>
            <a:spLocks noGrp="1"/>
          </p:cNvSpPr>
          <p:nvPr>
            <p:ph type="sldNum" sz="quarter" idx="5"/>
          </p:nvPr>
        </p:nvSpPr>
        <p:spPr/>
        <p:txBody>
          <a:bodyPr/>
          <a:lstStyle/>
          <a:p>
            <a:pPr>
              <a:defRPr/>
            </a:pPr>
            <a:fld id="{3009E33A-0849-3847-832F-12C66524BCC4}" type="slidenum">
              <a:rPr lang="en-US" smtClean="0"/>
              <a:pPr>
                <a:defRPr/>
              </a:pPr>
              <a:t>3</a:t>
            </a:fld>
            <a:endParaRPr lang="en-US"/>
          </a:p>
        </p:txBody>
      </p:sp>
    </p:spTree>
    <p:extLst>
      <p:ext uri="{BB962C8B-B14F-4D97-AF65-F5344CB8AC3E}">
        <p14:creationId xmlns:p14="http://schemas.microsoft.com/office/powerpoint/2010/main" val="59734822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How well do your brew crew know their tea? Find out with our Brew Monday tea quiz.</a:t>
            </a:r>
          </a:p>
          <a:p>
            <a:r>
              <a:rPr lang="en-US" dirty="0"/>
              <a:t>Answer key:</a:t>
            </a:r>
            <a:r>
              <a:rPr lang="en-GB" dirty="0"/>
              <a:t> </a:t>
            </a:r>
            <a:endParaRPr lang="en-US" dirty="0"/>
          </a:p>
          <a:p>
            <a:pPr marL="228600" indent="-228600">
              <a:buAutoNum type="arabicPeriod"/>
            </a:pPr>
            <a:r>
              <a:rPr lang="en-US" dirty="0"/>
              <a:t>A) 84%</a:t>
            </a:r>
            <a:endParaRPr lang="en-GB" dirty="0">
              <a:cs typeface="Calibri" panose="020F0502020204030204"/>
            </a:endParaRPr>
          </a:p>
          <a:p>
            <a:pPr marL="228600" indent="-228600">
              <a:buAutoNum type="arabicPeriod"/>
            </a:pPr>
            <a:r>
              <a:rPr lang="en-US" dirty="0"/>
              <a:t>B) 36 billion cups </a:t>
            </a:r>
            <a:endParaRPr lang="en-GB" dirty="0">
              <a:cs typeface="Calibri" panose="020F0502020204030204"/>
            </a:endParaRPr>
          </a:p>
          <a:p>
            <a:pPr marL="228600" indent="-228600">
              <a:buAutoNum type="arabicPeriod"/>
            </a:pPr>
            <a:r>
              <a:rPr lang="en-US" dirty="0"/>
              <a:t>B) 30%</a:t>
            </a:r>
            <a:endParaRPr lang="en-GB" dirty="0">
              <a:cs typeface="Calibri" panose="020F0502020204030204"/>
            </a:endParaRPr>
          </a:p>
          <a:p>
            <a:pPr marL="228600" indent="-228600">
              <a:buAutoNum type="arabicPeriod"/>
            </a:pPr>
            <a:r>
              <a:rPr lang="fr" dirty="0"/>
              <a:t>C) 2.9 million tons</a:t>
            </a:r>
            <a:endParaRPr lang="en-GB" dirty="0">
              <a:cs typeface="Calibri" panose="020F0502020204030204"/>
            </a:endParaRPr>
          </a:p>
          <a:p>
            <a:endParaRPr lang="en-GB" dirty="0">
              <a:cs typeface="Calibri" panose="020F0502020204030204"/>
            </a:endParaRPr>
          </a:p>
        </p:txBody>
      </p:sp>
      <p:sp>
        <p:nvSpPr>
          <p:cNvPr id="4" name="Slide Number Placeholder 3"/>
          <p:cNvSpPr>
            <a:spLocks noGrp="1"/>
          </p:cNvSpPr>
          <p:nvPr>
            <p:ph type="sldNum" sz="quarter" idx="5"/>
          </p:nvPr>
        </p:nvSpPr>
        <p:spPr/>
        <p:txBody>
          <a:bodyPr/>
          <a:lstStyle/>
          <a:p>
            <a:pPr>
              <a:defRPr/>
            </a:pPr>
            <a:fld id="{3009E33A-0849-3847-832F-12C66524BCC4}" type="slidenum">
              <a:rPr lang="en-US" smtClean="0"/>
              <a:pPr>
                <a:defRPr/>
              </a:pPr>
              <a:t>4</a:t>
            </a:fld>
            <a:endParaRPr lang="en-US"/>
          </a:p>
        </p:txBody>
      </p:sp>
    </p:spTree>
    <p:extLst>
      <p:ext uri="{BB962C8B-B14F-4D97-AF65-F5344CB8AC3E}">
        <p14:creationId xmlns:p14="http://schemas.microsoft.com/office/powerpoint/2010/main" val="161024735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Answer key:</a:t>
            </a:r>
            <a:r>
              <a:rPr lang="en-GB" dirty="0"/>
              <a:t> </a:t>
            </a:r>
            <a:endParaRPr lang="en-US" dirty="0"/>
          </a:p>
          <a:p>
            <a:pPr marL="228600" indent="-228600">
              <a:buFont typeface="+mj-lt"/>
              <a:buAutoNum type="arabicPeriod" startAt="5"/>
            </a:pPr>
            <a:r>
              <a:rPr lang="en-US" dirty="0"/>
              <a:t>C) 1,500</a:t>
            </a:r>
            <a:endParaRPr lang="en-GB" dirty="0">
              <a:cs typeface="Calibri"/>
            </a:endParaRPr>
          </a:p>
          <a:p>
            <a:pPr marL="228600" indent="-228600">
              <a:buAutoNum type="arabicPeriod" startAt="5"/>
            </a:pPr>
            <a:r>
              <a:rPr lang="en-US" dirty="0"/>
              <a:t>A) Darjeeling tea                  </a:t>
            </a:r>
            <a:endParaRPr lang="en-GB" dirty="0">
              <a:cs typeface="Calibri"/>
            </a:endParaRPr>
          </a:p>
          <a:p>
            <a:pPr marL="228600" indent="-228600">
              <a:buAutoNum type="arabicPeriod" startAt="5"/>
            </a:pPr>
            <a:r>
              <a:rPr lang="en-US" dirty="0"/>
              <a:t>C)  2,000</a:t>
            </a:r>
            <a:endParaRPr lang="en-GB" dirty="0">
              <a:cs typeface="Calibri"/>
            </a:endParaRPr>
          </a:p>
          <a:p>
            <a:pPr marL="228600" indent="-228600">
              <a:buAutoNum type="arabicPeriod" startAt="5"/>
            </a:pPr>
            <a:r>
              <a:rPr lang="en-US" dirty="0"/>
              <a:t>B) 4</a:t>
            </a:r>
            <a:endParaRPr lang="en-GB" dirty="0">
              <a:cs typeface="Calibri"/>
            </a:endParaRPr>
          </a:p>
          <a:p>
            <a:pPr marL="228600" indent="-228600">
              <a:buAutoNum type="arabicPeriod" startAt="5"/>
            </a:pPr>
            <a:r>
              <a:rPr lang="en-US" dirty="0"/>
              <a:t>A)True</a:t>
            </a:r>
            <a:endParaRPr lang="en-GB" dirty="0">
              <a:cs typeface="Calibri" panose="020F0502020204030204"/>
            </a:endParaRPr>
          </a:p>
          <a:p>
            <a:pPr marL="228600" indent="-228600">
              <a:buAutoNum type="arabicPeriod" startAt="5"/>
            </a:pPr>
            <a:endParaRPr lang="en-GB" dirty="0">
              <a:cs typeface="Calibri" panose="020F0502020204030204"/>
            </a:endParaRPr>
          </a:p>
        </p:txBody>
      </p:sp>
      <p:sp>
        <p:nvSpPr>
          <p:cNvPr id="4" name="Slide Number Placeholder 3"/>
          <p:cNvSpPr>
            <a:spLocks noGrp="1"/>
          </p:cNvSpPr>
          <p:nvPr>
            <p:ph type="sldNum" sz="quarter" idx="5"/>
          </p:nvPr>
        </p:nvSpPr>
        <p:spPr/>
        <p:txBody>
          <a:bodyPr/>
          <a:lstStyle/>
          <a:p>
            <a:pPr>
              <a:defRPr/>
            </a:pPr>
            <a:fld id="{3009E33A-0849-3847-832F-12C66524BCC4}" type="slidenum">
              <a:rPr lang="en-US" smtClean="0"/>
              <a:pPr>
                <a:defRPr/>
              </a:pPr>
              <a:t>5</a:t>
            </a:fld>
            <a:endParaRPr lang="en-US"/>
          </a:p>
        </p:txBody>
      </p:sp>
    </p:spTree>
    <p:extLst>
      <p:ext uri="{BB962C8B-B14F-4D97-AF65-F5344CB8AC3E}">
        <p14:creationId xmlns:p14="http://schemas.microsoft.com/office/powerpoint/2010/main" val="210526550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Make Brew Monday last all day by encouraging people to play ‘Brew Monday bingo’ and see how many of these things they can cross off the list. </a:t>
            </a:r>
          </a:p>
        </p:txBody>
      </p:sp>
      <p:sp>
        <p:nvSpPr>
          <p:cNvPr id="4" name="Slide Number Placeholder 3"/>
          <p:cNvSpPr>
            <a:spLocks noGrp="1"/>
          </p:cNvSpPr>
          <p:nvPr>
            <p:ph type="sldNum" sz="quarter" idx="5"/>
          </p:nvPr>
        </p:nvSpPr>
        <p:spPr/>
        <p:txBody>
          <a:bodyPr/>
          <a:lstStyle/>
          <a:p>
            <a:pPr>
              <a:defRPr/>
            </a:pPr>
            <a:fld id="{3009E33A-0849-3847-832F-12C66524BCC4}" type="slidenum">
              <a:rPr lang="en-US" smtClean="0"/>
              <a:pPr>
                <a:defRPr/>
              </a:pPr>
              <a:t>6</a:t>
            </a:fld>
            <a:endParaRPr lang="en-US"/>
          </a:p>
        </p:txBody>
      </p:sp>
    </p:spTree>
    <p:extLst>
      <p:ext uri="{BB962C8B-B14F-4D97-AF65-F5344CB8AC3E}">
        <p14:creationId xmlns:p14="http://schemas.microsoft.com/office/powerpoint/2010/main" val="128701219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By raising money at your Brew Monday event, you’re helping Samaritans be there for people who are going through a tough time.</a:t>
            </a:r>
          </a:p>
        </p:txBody>
      </p:sp>
      <p:sp>
        <p:nvSpPr>
          <p:cNvPr id="4" name="Slide Number Placeholder 3"/>
          <p:cNvSpPr>
            <a:spLocks noGrp="1"/>
          </p:cNvSpPr>
          <p:nvPr>
            <p:ph type="sldNum" sz="quarter" idx="5"/>
          </p:nvPr>
        </p:nvSpPr>
        <p:spPr/>
        <p:txBody>
          <a:bodyPr/>
          <a:lstStyle/>
          <a:p>
            <a:pPr>
              <a:defRPr/>
            </a:pPr>
            <a:fld id="{3009E33A-0849-3847-832F-12C66524BCC4}" type="slidenum">
              <a:rPr lang="en-US" smtClean="0"/>
              <a:pPr>
                <a:defRPr/>
              </a:pPr>
              <a:t>7</a:t>
            </a:fld>
            <a:endParaRPr lang="en-US"/>
          </a:p>
        </p:txBody>
      </p:sp>
    </p:spTree>
    <p:extLst>
      <p:ext uri="{BB962C8B-B14F-4D97-AF65-F5344CB8AC3E}">
        <p14:creationId xmlns:p14="http://schemas.microsoft.com/office/powerpoint/2010/main" val="253444081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Head to our website for more downloadable Brew Monday activities.</a:t>
            </a:r>
          </a:p>
        </p:txBody>
      </p:sp>
      <p:sp>
        <p:nvSpPr>
          <p:cNvPr id="4" name="Slide Number Placeholder 3"/>
          <p:cNvSpPr>
            <a:spLocks noGrp="1"/>
          </p:cNvSpPr>
          <p:nvPr>
            <p:ph type="sldNum" sz="quarter" idx="5"/>
          </p:nvPr>
        </p:nvSpPr>
        <p:spPr/>
        <p:txBody>
          <a:bodyPr/>
          <a:lstStyle/>
          <a:p>
            <a:pPr>
              <a:defRPr/>
            </a:pPr>
            <a:fld id="{3009E33A-0849-3847-832F-12C66524BCC4}" type="slidenum">
              <a:rPr lang="en-US" smtClean="0"/>
              <a:pPr>
                <a:defRPr/>
              </a:pPr>
              <a:t>8</a:t>
            </a:fld>
            <a:endParaRPr lang="en-US"/>
          </a:p>
        </p:txBody>
      </p:sp>
    </p:spTree>
    <p:extLst>
      <p:ext uri="{BB962C8B-B14F-4D97-AF65-F5344CB8AC3E}">
        <p14:creationId xmlns:p14="http://schemas.microsoft.com/office/powerpoint/2010/main" val="250636804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Thank you for connecting over a cuppa and supporting Samaritans!</a:t>
            </a:r>
          </a:p>
        </p:txBody>
      </p:sp>
      <p:sp>
        <p:nvSpPr>
          <p:cNvPr id="4" name="Slide Number Placeholder 3"/>
          <p:cNvSpPr>
            <a:spLocks noGrp="1"/>
          </p:cNvSpPr>
          <p:nvPr>
            <p:ph type="sldNum" sz="quarter" idx="5"/>
          </p:nvPr>
        </p:nvSpPr>
        <p:spPr/>
        <p:txBody>
          <a:bodyPr/>
          <a:lstStyle/>
          <a:p>
            <a:pPr>
              <a:defRPr/>
            </a:pPr>
            <a:fld id="{3009E33A-0849-3847-832F-12C66524BCC4}" type="slidenum">
              <a:rPr lang="en-US" smtClean="0"/>
              <a:pPr>
                <a:defRPr/>
              </a:pPr>
              <a:t>9</a:t>
            </a:fld>
            <a:endParaRPr lang="en-US"/>
          </a:p>
        </p:txBody>
      </p:sp>
    </p:spTree>
    <p:extLst>
      <p:ext uri="{BB962C8B-B14F-4D97-AF65-F5344CB8AC3E}">
        <p14:creationId xmlns:p14="http://schemas.microsoft.com/office/powerpoint/2010/main" val="38172971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10" name="Text Placeholder 9">
            <a:extLst>
              <a:ext uri="{FF2B5EF4-FFF2-40B4-BE49-F238E27FC236}">
                <a16:creationId xmlns:a16="http://schemas.microsoft.com/office/drawing/2014/main" id="{361B6E6E-5872-2148-8AB4-87996ADB0926}"/>
              </a:ext>
            </a:extLst>
          </p:cNvPr>
          <p:cNvSpPr>
            <a:spLocks noGrp="1"/>
          </p:cNvSpPr>
          <p:nvPr>
            <p:ph type="body" sz="quarter" idx="10" hasCustomPrompt="1"/>
          </p:nvPr>
        </p:nvSpPr>
        <p:spPr>
          <a:xfrm>
            <a:off x="1620043" y="2131764"/>
            <a:ext cx="5903913" cy="865188"/>
          </a:xfrm>
          <a:prstGeom prst="rect">
            <a:avLst/>
          </a:prstGeom>
        </p:spPr>
        <p:txBody>
          <a:bodyPr/>
          <a:lstStyle>
            <a:lvl1pPr marL="0" indent="0" algn="ctr">
              <a:buNone/>
              <a:defRPr sz="4400" b="1" i="0">
                <a:solidFill>
                  <a:schemeClr val="bg1"/>
                </a:solidFill>
                <a:latin typeface="Varah" pitchFamily="2" charset="77"/>
              </a:defRPr>
            </a:lvl1pPr>
          </a:lstStyle>
          <a:p>
            <a:pPr lvl="0"/>
            <a:r>
              <a:rPr lang="en-US"/>
              <a:t>Add title</a:t>
            </a:r>
          </a:p>
        </p:txBody>
      </p:sp>
      <p:sp>
        <p:nvSpPr>
          <p:cNvPr id="12" name="Text Placeholder 11">
            <a:extLst>
              <a:ext uri="{FF2B5EF4-FFF2-40B4-BE49-F238E27FC236}">
                <a16:creationId xmlns:a16="http://schemas.microsoft.com/office/drawing/2014/main" id="{8AC17AE1-82B5-7843-B7FA-638107290896}"/>
              </a:ext>
            </a:extLst>
          </p:cNvPr>
          <p:cNvSpPr>
            <a:spLocks noGrp="1"/>
          </p:cNvSpPr>
          <p:nvPr>
            <p:ph type="body" sz="quarter" idx="11" hasCustomPrompt="1"/>
          </p:nvPr>
        </p:nvSpPr>
        <p:spPr>
          <a:xfrm>
            <a:off x="2520156" y="3429000"/>
            <a:ext cx="4103687" cy="722313"/>
          </a:xfrm>
          <a:prstGeom prst="rect">
            <a:avLst/>
          </a:prstGeom>
        </p:spPr>
        <p:txBody>
          <a:bodyPr/>
          <a:lstStyle>
            <a:lvl1pPr marL="0" indent="0" algn="ctr">
              <a:buNone/>
              <a:defRPr sz="2400" b="0" i="0">
                <a:solidFill>
                  <a:schemeClr val="bg1"/>
                </a:solidFill>
                <a:latin typeface="Varah " pitchFamily="2" charset="77"/>
              </a:defRPr>
            </a:lvl1pPr>
          </a:lstStyle>
          <a:p>
            <a:pPr lvl="0"/>
            <a:r>
              <a:rPr lang="en-US"/>
              <a:t>Add name</a:t>
            </a:r>
          </a:p>
          <a:p>
            <a:pPr lvl="0"/>
            <a:r>
              <a:rPr lang="en-US"/>
              <a:t>Add person’s title</a:t>
            </a:r>
          </a:p>
        </p:txBody>
      </p:sp>
    </p:spTree>
    <p:extLst>
      <p:ext uri="{BB962C8B-B14F-4D97-AF65-F5344CB8AC3E}">
        <p14:creationId xmlns:p14="http://schemas.microsoft.com/office/powerpoint/2010/main" val="1105608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10" name="Text Placeholder 9">
            <a:extLst>
              <a:ext uri="{FF2B5EF4-FFF2-40B4-BE49-F238E27FC236}">
                <a16:creationId xmlns:a16="http://schemas.microsoft.com/office/drawing/2014/main" id="{361B6E6E-5872-2148-8AB4-87996ADB0926}"/>
              </a:ext>
            </a:extLst>
          </p:cNvPr>
          <p:cNvSpPr>
            <a:spLocks noGrp="1"/>
          </p:cNvSpPr>
          <p:nvPr>
            <p:ph type="body" sz="quarter" idx="10" hasCustomPrompt="1"/>
          </p:nvPr>
        </p:nvSpPr>
        <p:spPr>
          <a:xfrm>
            <a:off x="1620043" y="2131764"/>
            <a:ext cx="5903913" cy="865188"/>
          </a:xfrm>
          <a:prstGeom prst="rect">
            <a:avLst/>
          </a:prstGeom>
        </p:spPr>
        <p:txBody>
          <a:bodyPr/>
          <a:lstStyle>
            <a:lvl1pPr marL="0" indent="0" algn="ctr">
              <a:buNone/>
              <a:defRPr sz="4400" b="1" i="0">
                <a:solidFill>
                  <a:schemeClr val="bg1"/>
                </a:solidFill>
                <a:latin typeface="Varah" pitchFamily="2" charset="77"/>
              </a:defRPr>
            </a:lvl1pPr>
          </a:lstStyle>
          <a:p>
            <a:pPr lvl="0"/>
            <a:r>
              <a:rPr lang="en-US"/>
              <a:t>Add title</a:t>
            </a:r>
          </a:p>
        </p:txBody>
      </p:sp>
      <p:sp>
        <p:nvSpPr>
          <p:cNvPr id="12" name="Text Placeholder 11">
            <a:extLst>
              <a:ext uri="{FF2B5EF4-FFF2-40B4-BE49-F238E27FC236}">
                <a16:creationId xmlns:a16="http://schemas.microsoft.com/office/drawing/2014/main" id="{8AC17AE1-82B5-7843-B7FA-638107290896}"/>
              </a:ext>
            </a:extLst>
          </p:cNvPr>
          <p:cNvSpPr>
            <a:spLocks noGrp="1"/>
          </p:cNvSpPr>
          <p:nvPr>
            <p:ph type="body" sz="quarter" idx="11" hasCustomPrompt="1"/>
          </p:nvPr>
        </p:nvSpPr>
        <p:spPr>
          <a:xfrm>
            <a:off x="2520156" y="3429000"/>
            <a:ext cx="4103687" cy="722313"/>
          </a:xfrm>
          <a:prstGeom prst="rect">
            <a:avLst/>
          </a:prstGeom>
        </p:spPr>
        <p:txBody>
          <a:bodyPr/>
          <a:lstStyle>
            <a:lvl1pPr marL="0" indent="0" algn="ctr">
              <a:buNone/>
              <a:defRPr sz="2400" b="0" i="0">
                <a:solidFill>
                  <a:schemeClr val="bg1"/>
                </a:solidFill>
                <a:latin typeface="Varah " pitchFamily="2" charset="77"/>
              </a:defRPr>
            </a:lvl1pPr>
          </a:lstStyle>
          <a:p>
            <a:pPr lvl="0"/>
            <a:r>
              <a:rPr lang="en-US"/>
              <a:t>Add name</a:t>
            </a:r>
          </a:p>
          <a:p>
            <a:pPr lvl="0"/>
            <a:r>
              <a:rPr lang="en-US"/>
              <a:t>Add person’s title</a:t>
            </a:r>
          </a:p>
        </p:txBody>
      </p:sp>
    </p:spTree>
    <p:extLst>
      <p:ext uri="{BB962C8B-B14F-4D97-AF65-F5344CB8AC3E}">
        <p14:creationId xmlns:p14="http://schemas.microsoft.com/office/powerpoint/2010/main" val="27722886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7" name="Text Placeholder 9">
            <a:extLst>
              <a:ext uri="{FF2B5EF4-FFF2-40B4-BE49-F238E27FC236}">
                <a16:creationId xmlns:a16="http://schemas.microsoft.com/office/drawing/2014/main" id="{CAFC70B1-1B5A-9146-949E-18ED650102A9}"/>
              </a:ext>
            </a:extLst>
          </p:cNvPr>
          <p:cNvSpPr>
            <a:spLocks noGrp="1"/>
          </p:cNvSpPr>
          <p:nvPr>
            <p:ph type="body" sz="quarter" idx="10" hasCustomPrompt="1"/>
          </p:nvPr>
        </p:nvSpPr>
        <p:spPr>
          <a:xfrm>
            <a:off x="683568" y="618455"/>
            <a:ext cx="6768752" cy="865188"/>
          </a:xfrm>
          <a:prstGeom prst="rect">
            <a:avLst/>
          </a:prstGeom>
        </p:spPr>
        <p:txBody>
          <a:bodyPr/>
          <a:lstStyle>
            <a:lvl1pPr marL="0" indent="0" algn="l">
              <a:buNone/>
              <a:defRPr sz="4000" b="1" i="0">
                <a:solidFill>
                  <a:srgbClr val="004455"/>
                </a:solidFill>
                <a:latin typeface="Varah" pitchFamily="2" charset="77"/>
              </a:defRPr>
            </a:lvl1pPr>
          </a:lstStyle>
          <a:p>
            <a:pPr lvl="0"/>
            <a:r>
              <a:rPr lang="en-US"/>
              <a:t>Insert page title</a:t>
            </a:r>
          </a:p>
        </p:txBody>
      </p:sp>
      <p:sp>
        <p:nvSpPr>
          <p:cNvPr id="8" name="Text Placeholder 11">
            <a:extLst>
              <a:ext uri="{FF2B5EF4-FFF2-40B4-BE49-F238E27FC236}">
                <a16:creationId xmlns:a16="http://schemas.microsoft.com/office/drawing/2014/main" id="{7421FEF3-49BC-9A4E-810E-BA664ACF32C6}"/>
              </a:ext>
            </a:extLst>
          </p:cNvPr>
          <p:cNvSpPr>
            <a:spLocks noGrp="1"/>
          </p:cNvSpPr>
          <p:nvPr>
            <p:ph type="body" sz="quarter" idx="11" hasCustomPrompt="1"/>
          </p:nvPr>
        </p:nvSpPr>
        <p:spPr>
          <a:xfrm>
            <a:off x="683568" y="1700808"/>
            <a:ext cx="6768752" cy="722313"/>
          </a:xfrm>
          <a:prstGeom prst="rect">
            <a:avLst/>
          </a:prstGeom>
        </p:spPr>
        <p:txBody>
          <a:bodyPr/>
          <a:lstStyle>
            <a:lvl1pPr marL="342900" indent="-342900" algn="l">
              <a:lnSpc>
                <a:spcPct val="100000"/>
              </a:lnSpc>
              <a:buFont typeface="Arial" panose="020B0604020202020204" pitchFamily="34" charset="0"/>
              <a:buChar char="•"/>
              <a:defRPr sz="2000" b="0" i="0">
                <a:solidFill>
                  <a:srgbClr val="004455"/>
                </a:solidFill>
                <a:latin typeface="Varah " pitchFamily="2" charset="77"/>
              </a:defRPr>
            </a:lvl1pPr>
          </a:lstStyle>
          <a:p>
            <a:pPr lvl="0"/>
            <a:r>
              <a:rPr lang="en-US"/>
              <a:t>Insert bullet point</a:t>
            </a:r>
          </a:p>
          <a:p>
            <a:pPr lvl="0"/>
            <a:r>
              <a:rPr lang="en-US"/>
              <a:t>Insert bullet point</a:t>
            </a:r>
          </a:p>
        </p:txBody>
      </p:sp>
    </p:spTree>
    <p:extLst>
      <p:ext uri="{BB962C8B-B14F-4D97-AF65-F5344CB8AC3E}">
        <p14:creationId xmlns:p14="http://schemas.microsoft.com/office/powerpoint/2010/main" val="327800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7" name="Text Placeholder 9">
            <a:extLst>
              <a:ext uri="{FF2B5EF4-FFF2-40B4-BE49-F238E27FC236}">
                <a16:creationId xmlns:a16="http://schemas.microsoft.com/office/drawing/2014/main" id="{CAFC70B1-1B5A-9146-949E-18ED650102A9}"/>
              </a:ext>
            </a:extLst>
          </p:cNvPr>
          <p:cNvSpPr>
            <a:spLocks noGrp="1"/>
          </p:cNvSpPr>
          <p:nvPr>
            <p:ph type="body" sz="quarter" idx="10" hasCustomPrompt="1"/>
          </p:nvPr>
        </p:nvSpPr>
        <p:spPr>
          <a:xfrm>
            <a:off x="683568" y="618455"/>
            <a:ext cx="6840760" cy="865188"/>
          </a:xfrm>
          <a:prstGeom prst="rect">
            <a:avLst/>
          </a:prstGeom>
        </p:spPr>
        <p:txBody>
          <a:bodyPr/>
          <a:lstStyle>
            <a:lvl1pPr marL="0" indent="0" algn="l">
              <a:buNone/>
              <a:defRPr sz="4000" b="1" i="0">
                <a:solidFill>
                  <a:srgbClr val="004455"/>
                </a:solidFill>
                <a:latin typeface="Varah" pitchFamily="2" charset="77"/>
              </a:defRPr>
            </a:lvl1pPr>
          </a:lstStyle>
          <a:p>
            <a:pPr lvl="0"/>
            <a:r>
              <a:rPr lang="en-US"/>
              <a:t>Insert page title on</a:t>
            </a:r>
          </a:p>
          <a:p>
            <a:pPr lvl="0"/>
            <a:r>
              <a:rPr lang="en-US"/>
              <a:t>two lines</a:t>
            </a:r>
          </a:p>
        </p:txBody>
      </p:sp>
      <p:sp>
        <p:nvSpPr>
          <p:cNvPr id="8" name="Text Placeholder 11">
            <a:extLst>
              <a:ext uri="{FF2B5EF4-FFF2-40B4-BE49-F238E27FC236}">
                <a16:creationId xmlns:a16="http://schemas.microsoft.com/office/drawing/2014/main" id="{7421FEF3-49BC-9A4E-810E-BA664ACF32C6}"/>
              </a:ext>
            </a:extLst>
          </p:cNvPr>
          <p:cNvSpPr>
            <a:spLocks noGrp="1"/>
          </p:cNvSpPr>
          <p:nvPr>
            <p:ph type="body" sz="quarter" idx="11" hasCustomPrompt="1"/>
          </p:nvPr>
        </p:nvSpPr>
        <p:spPr>
          <a:xfrm>
            <a:off x="683568" y="2130623"/>
            <a:ext cx="6840760" cy="722313"/>
          </a:xfrm>
          <a:prstGeom prst="rect">
            <a:avLst/>
          </a:prstGeom>
        </p:spPr>
        <p:txBody>
          <a:bodyPr/>
          <a:lstStyle>
            <a:lvl1pPr marL="342900" indent="-342900" algn="l">
              <a:lnSpc>
                <a:spcPct val="100000"/>
              </a:lnSpc>
              <a:buFont typeface="Arial" panose="020B0604020202020204" pitchFamily="34" charset="0"/>
              <a:buChar char="•"/>
              <a:defRPr sz="2000" b="0" i="0">
                <a:solidFill>
                  <a:srgbClr val="004455"/>
                </a:solidFill>
                <a:latin typeface="Varah " pitchFamily="2" charset="77"/>
              </a:defRPr>
            </a:lvl1pPr>
          </a:lstStyle>
          <a:p>
            <a:pPr lvl="0"/>
            <a:r>
              <a:rPr lang="en-US"/>
              <a:t>Insert bullet point</a:t>
            </a:r>
          </a:p>
          <a:p>
            <a:pPr lvl="0"/>
            <a:r>
              <a:rPr lang="en-US"/>
              <a:t>Insert bullet point</a:t>
            </a:r>
          </a:p>
        </p:txBody>
      </p:sp>
    </p:spTree>
    <p:extLst>
      <p:ext uri="{BB962C8B-B14F-4D97-AF65-F5344CB8AC3E}">
        <p14:creationId xmlns:p14="http://schemas.microsoft.com/office/powerpoint/2010/main" val="42712891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4" name="Text Placeholder 9">
            <a:extLst>
              <a:ext uri="{FF2B5EF4-FFF2-40B4-BE49-F238E27FC236}">
                <a16:creationId xmlns:a16="http://schemas.microsoft.com/office/drawing/2014/main" id="{7AFA940B-18E9-994B-8AF5-6FB341FCC521}"/>
              </a:ext>
            </a:extLst>
          </p:cNvPr>
          <p:cNvSpPr>
            <a:spLocks noGrp="1"/>
          </p:cNvSpPr>
          <p:nvPr>
            <p:ph type="body" sz="quarter" idx="10" hasCustomPrompt="1"/>
          </p:nvPr>
        </p:nvSpPr>
        <p:spPr>
          <a:xfrm>
            <a:off x="683568" y="618455"/>
            <a:ext cx="7632848" cy="865188"/>
          </a:xfrm>
          <a:prstGeom prst="rect">
            <a:avLst/>
          </a:prstGeom>
        </p:spPr>
        <p:txBody>
          <a:bodyPr/>
          <a:lstStyle>
            <a:lvl1pPr marL="0" indent="0" algn="l">
              <a:buNone/>
              <a:defRPr sz="4000" b="1" i="0">
                <a:solidFill>
                  <a:srgbClr val="004455"/>
                </a:solidFill>
                <a:latin typeface="Varah" pitchFamily="2" charset="77"/>
              </a:defRPr>
            </a:lvl1pPr>
          </a:lstStyle>
          <a:p>
            <a:pPr lvl="0"/>
            <a:r>
              <a:rPr lang="en-US"/>
              <a:t>Insert page title</a:t>
            </a:r>
          </a:p>
        </p:txBody>
      </p:sp>
      <p:sp>
        <p:nvSpPr>
          <p:cNvPr id="7" name="Text Placeholder 11">
            <a:extLst>
              <a:ext uri="{FF2B5EF4-FFF2-40B4-BE49-F238E27FC236}">
                <a16:creationId xmlns:a16="http://schemas.microsoft.com/office/drawing/2014/main" id="{332C9E84-1841-4B44-867A-179FD9D1B463}"/>
              </a:ext>
            </a:extLst>
          </p:cNvPr>
          <p:cNvSpPr>
            <a:spLocks noGrp="1"/>
          </p:cNvSpPr>
          <p:nvPr>
            <p:ph type="body" sz="quarter" idx="11" hasCustomPrompt="1"/>
          </p:nvPr>
        </p:nvSpPr>
        <p:spPr>
          <a:xfrm>
            <a:off x="683568" y="1700808"/>
            <a:ext cx="7272808" cy="722313"/>
          </a:xfrm>
          <a:prstGeom prst="rect">
            <a:avLst/>
          </a:prstGeom>
        </p:spPr>
        <p:txBody>
          <a:bodyPr/>
          <a:lstStyle>
            <a:lvl1pPr marL="342900" indent="-342900" algn="l">
              <a:lnSpc>
                <a:spcPct val="100000"/>
              </a:lnSpc>
              <a:buFont typeface="Arial" panose="020B0604020202020204" pitchFamily="34" charset="0"/>
              <a:buChar char="•"/>
              <a:defRPr sz="2000" b="0" i="0">
                <a:solidFill>
                  <a:srgbClr val="004455"/>
                </a:solidFill>
                <a:latin typeface="Varah " pitchFamily="2" charset="77"/>
              </a:defRPr>
            </a:lvl1pPr>
          </a:lstStyle>
          <a:p>
            <a:pPr lvl="0"/>
            <a:r>
              <a:rPr lang="en-US"/>
              <a:t>Insert bullet point</a:t>
            </a:r>
          </a:p>
          <a:p>
            <a:pPr lvl="0"/>
            <a:r>
              <a:rPr lang="en-US"/>
              <a:t>Insert bullet point</a:t>
            </a:r>
          </a:p>
        </p:txBody>
      </p:sp>
    </p:spTree>
    <p:extLst>
      <p:ext uri="{BB962C8B-B14F-4D97-AF65-F5344CB8AC3E}">
        <p14:creationId xmlns:p14="http://schemas.microsoft.com/office/powerpoint/2010/main" val="85061218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5" name="Text Placeholder 9">
            <a:extLst>
              <a:ext uri="{FF2B5EF4-FFF2-40B4-BE49-F238E27FC236}">
                <a16:creationId xmlns:a16="http://schemas.microsoft.com/office/drawing/2014/main" id="{73714066-8A84-1841-8A07-4D4C8546000B}"/>
              </a:ext>
            </a:extLst>
          </p:cNvPr>
          <p:cNvSpPr>
            <a:spLocks noGrp="1"/>
          </p:cNvSpPr>
          <p:nvPr>
            <p:ph type="body" sz="quarter" idx="10" hasCustomPrompt="1"/>
          </p:nvPr>
        </p:nvSpPr>
        <p:spPr>
          <a:xfrm>
            <a:off x="683568" y="618455"/>
            <a:ext cx="7632848" cy="865188"/>
          </a:xfrm>
          <a:prstGeom prst="rect">
            <a:avLst/>
          </a:prstGeom>
        </p:spPr>
        <p:txBody>
          <a:bodyPr/>
          <a:lstStyle>
            <a:lvl1pPr marL="0" indent="0" algn="l">
              <a:buNone/>
              <a:defRPr sz="4000" b="1" i="0">
                <a:solidFill>
                  <a:srgbClr val="004455"/>
                </a:solidFill>
                <a:latin typeface="Varah" pitchFamily="2" charset="77"/>
              </a:defRPr>
            </a:lvl1pPr>
          </a:lstStyle>
          <a:p>
            <a:pPr lvl="0"/>
            <a:r>
              <a:rPr lang="en-US"/>
              <a:t>Insert page title on</a:t>
            </a:r>
          </a:p>
          <a:p>
            <a:pPr lvl="0"/>
            <a:r>
              <a:rPr lang="en-US"/>
              <a:t>two lines</a:t>
            </a:r>
          </a:p>
        </p:txBody>
      </p:sp>
      <p:sp>
        <p:nvSpPr>
          <p:cNvPr id="6" name="Text Placeholder 11">
            <a:extLst>
              <a:ext uri="{FF2B5EF4-FFF2-40B4-BE49-F238E27FC236}">
                <a16:creationId xmlns:a16="http://schemas.microsoft.com/office/drawing/2014/main" id="{FBE668DB-E3A8-FF41-98AA-F7DCACE98B90}"/>
              </a:ext>
            </a:extLst>
          </p:cNvPr>
          <p:cNvSpPr>
            <a:spLocks noGrp="1"/>
          </p:cNvSpPr>
          <p:nvPr>
            <p:ph type="body" sz="quarter" idx="11" hasCustomPrompt="1"/>
          </p:nvPr>
        </p:nvSpPr>
        <p:spPr>
          <a:xfrm>
            <a:off x="683568" y="2130623"/>
            <a:ext cx="7272808" cy="722313"/>
          </a:xfrm>
          <a:prstGeom prst="rect">
            <a:avLst/>
          </a:prstGeom>
        </p:spPr>
        <p:txBody>
          <a:bodyPr/>
          <a:lstStyle>
            <a:lvl1pPr marL="342900" indent="-342900" algn="l">
              <a:lnSpc>
                <a:spcPct val="100000"/>
              </a:lnSpc>
              <a:buFont typeface="Arial" panose="020B0604020202020204" pitchFamily="34" charset="0"/>
              <a:buChar char="•"/>
              <a:defRPr sz="2000" b="0" i="0">
                <a:solidFill>
                  <a:srgbClr val="004455"/>
                </a:solidFill>
                <a:latin typeface="Varah " pitchFamily="2" charset="77"/>
              </a:defRPr>
            </a:lvl1pPr>
          </a:lstStyle>
          <a:p>
            <a:pPr lvl="0"/>
            <a:r>
              <a:rPr lang="en-US"/>
              <a:t>Insert bullet point</a:t>
            </a:r>
          </a:p>
          <a:p>
            <a:pPr lvl="0"/>
            <a:r>
              <a:rPr lang="en-US"/>
              <a:t>Insert bullet point</a:t>
            </a:r>
          </a:p>
        </p:txBody>
      </p:sp>
    </p:spTree>
    <p:extLst>
      <p:ext uri="{BB962C8B-B14F-4D97-AF65-F5344CB8AC3E}">
        <p14:creationId xmlns:p14="http://schemas.microsoft.com/office/powerpoint/2010/main" val="210153971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737146E2-5958-7E44-81DE-CFACF93C1C66}"/>
              </a:ext>
            </a:extLst>
          </p:cNvPr>
          <p:cNvSpPr>
            <a:spLocks noGrp="1"/>
          </p:cNvSpPr>
          <p:nvPr>
            <p:ph type="body" sz="quarter" idx="10" hasCustomPrompt="1"/>
          </p:nvPr>
        </p:nvSpPr>
        <p:spPr>
          <a:xfrm>
            <a:off x="2196306" y="1916113"/>
            <a:ext cx="4679950" cy="2592387"/>
          </a:xfrm>
          <a:prstGeom prst="rect">
            <a:avLst/>
          </a:prstGeom>
        </p:spPr>
        <p:txBody>
          <a:bodyPr/>
          <a:lstStyle>
            <a:lvl1pPr marL="0" indent="0" algn="ctr">
              <a:buNone/>
              <a:defRPr b="0" i="0">
                <a:solidFill>
                  <a:srgbClr val="004455"/>
                </a:solidFill>
                <a:latin typeface="Varah " pitchFamily="2" charset="77"/>
              </a:defRPr>
            </a:lvl1pPr>
          </a:lstStyle>
          <a:p>
            <a:pPr lvl="0"/>
            <a:r>
              <a:rPr lang="en-US"/>
              <a:t>Insert quote here</a:t>
            </a:r>
          </a:p>
          <a:p>
            <a:pPr lvl="0"/>
            <a:r>
              <a:rPr lang="en-US"/>
              <a:t>Insert name</a:t>
            </a:r>
          </a:p>
        </p:txBody>
      </p:sp>
    </p:spTree>
    <p:extLst>
      <p:ext uri="{BB962C8B-B14F-4D97-AF65-F5344CB8AC3E}">
        <p14:creationId xmlns:p14="http://schemas.microsoft.com/office/powerpoint/2010/main" val="189323785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7" name="Text Placeholder 9">
            <a:extLst>
              <a:ext uri="{FF2B5EF4-FFF2-40B4-BE49-F238E27FC236}">
                <a16:creationId xmlns:a16="http://schemas.microsoft.com/office/drawing/2014/main" id="{CCB1DABD-0643-E54B-9AF8-DE6EC0F22915}"/>
              </a:ext>
            </a:extLst>
          </p:cNvPr>
          <p:cNvSpPr>
            <a:spLocks noGrp="1"/>
          </p:cNvSpPr>
          <p:nvPr>
            <p:ph type="body" sz="quarter" idx="18" hasCustomPrompt="1"/>
          </p:nvPr>
        </p:nvSpPr>
        <p:spPr>
          <a:xfrm>
            <a:off x="683568" y="618455"/>
            <a:ext cx="7920880" cy="865188"/>
          </a:xfrm>
          <a:prstGeom prst="rect">
            <a:avLst/>
          </a:prstGeom>
        </p:spPr>
        <p:txBody>
          <a:bodyPr/>
          <a:lstStyle>
            <a:lvl1pPr marL="0" indent="0" algn="l">
              <a:buNone/>
              <a:defRPr sz="4000" b="1" i="0">
                <a:solidFill>
                  <a:srgbClr val="004455"/>
                </a:solidFill>
                <a:latin typeface="Varah" pitchFamily="2" charset="77"/>
              </a:defRPr>
            </a:lvl1pPr>
          </a:lstStyle>
          <a:p>
            <a:pPr lvl="0"/>
            <a:r>
              <a:rPr lang="en-US"/>
              <a:t>Insert page title</a:t>
            </a:r>
          </a:p>
        </p:txBody>
      </p:sp>
    </p:spTree>
    <p:extLst>
      <p:ext uri="{BB962C8B-B14F-4D97-AF65-F5344CB8AC3E}">
        <p14:creationId xmlns:p14="http://schemas.microsoft.com/office/powerpoint/2010/main" val="2227682850"/>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xml"/><Relationship Id="rId1" Type="http://schemas.openxmlformats.org/officeDocument/2006/relationships/slideLayout" Target="../slideLayouts/slideLayout1.xml"/><Relationship Id="rId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theme" Target="../theme/theme2.xml"/><Relationship Id="rId1" Type="http://schemas.openxmlformats.org/officeDocument/2006/relationships/slideLayout" Target="../slideLayouts/slideLayout2.xml"/><Relationship Id="rId4" Type="http://schemas.openxmlformats.org/officeDocument/2006/relationships/image" Target="../media/image2.png"/></Relationships>
</file>

<file path=ppt/slideMasters/_rels/slideMaster3.xml.rels><?xml version="1.0" encoding="UTF-8" standalone="yes"?>
<Relationships xmlns="http://schemas.openxmlformats.org/package/2006/relationships"><Relationship Id="rId3" Type="http://schemas.openxmlformats.org/officeDocument/2006/relationships/theme" Target="../theme/theme3.xml"/><Relationship Id="rId2" Type="http://schemas.openxmlformats.org/officeDocument/2006/relationships/slideLayout" Target="../slideLayouts/slideLayout4.xml"/><Relationship Id="rId1" Type="http://schemas.openxmlformats.org/officeDocument/2006/relationships/slideLayout" Target="../slideLayouts/slideLayout3.xml"/><Relationship Id="rId4" Type="http://schemas.openxmlformats.org/officeDocument/2006/relationships/image" Target="../media/image4.png"/></Relationships>
</file>

<file path=ppt/slideMasters/_rels/slideMaster4.xml.rels><?xml version="1.0" encoding="UTF-8" standalone="yes"?>
<Relationships xmlns="http://schemas.openxmlformats.org/package/2006/relationships"><Relationship Id="rId3" Type="http://schemas.openxmlformats.org/officeDocument/2006/relationships/theme" Target="../theme/theme4.xml"/><Relationship Id="rId2" Type="http://schemas.openxmlformats.org/officeDocument/2006/relationships/slideLayout" Target="../slideLayouts/slideLayout6.xml"/><Relationship Id="rId1" Type="http://schemas.openxmlformats.org/officeDocument/2006/relationships/slideLayout" Target="../slideLayouts/slideLayout5.xml"/><Relationship Id="rId4" Type="http://schemas.openxmlformats.org/officeDocument/2006/relationships/image" Target="../media/image5.png"/></Relationships>
</file>

<file path=ppt/slideMasters/_rels/slideMaster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theme" Target="../theme/theme5.xml"/><Relationship Id="rId1" Type="http://schemas.openxmlformats.org/officeDocument/2006/relationships/slideLayout" Target="../slideLayouts/slideLayout7.xml"/><Relationship Id="rId5" Type="http://schemas.openxmlformats.org/officeDocument/2006/relationships/image" Target="../media/image5.png"/><Relationship Id="rId4" Type="http://schemas.openxmlformats.org/officeDocument/2006/relationships/image" Target="../media/image7.png"/></Relationships>
</file>

<file path=ppt/slideMasters/_rels/slideMaster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theme" Target="../theme/theme6.xml"/><Relationship Id="rId1"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6AB9C613-73C2-6B45-A903-5463DEB14C1B}"/>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4" name="Picture 3" descr="Application&#10;&#10;Description automatically generated with low confidence">
            <a:extLst>
              <a:ext uri="{FF2B5EF4-FFF2-40B4-BE49-F238E27FC236}">
                <a16:creationId xmlns:a16="http://schemas.microsoft.com/office/drawing/2014/main" id="{099D5D09-6FE5-B049-AF2B-03F7E9D1A78A}"/>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3186544" y="1246912"/>
            <a:ext cx="2558013" cy="1373249"/>
          </a:xfrm>
          <a:prstGeom prst="rect">
            <a:avLst/>
          </a:prstGeom>
        </p:spPr>
      </p:pic>
    </p:spTree>
    <p:extLst>
      <p:ext uri="{BB962C8B-B14F-4D97-AF65-F5344CB8AC3E}">
        <p14:creationId xmlns:p14="http://schemas.microsoft.com/office/powerpoint/2010/main" val="190236470"/>
      </p:ext>
    </p:extLst>
  </p:cSld>
  <p:clrMap bg1="lt1" tx1="dk1" bg2="lt2" tx2="dk2" accent1="accent1" accent2="accent2" accent3="accent3" accent4="accent4" accent5="accent5" accent6="accent6" hlink="hlink" folHlink="folHlink"/>
  <p:sldLayoutIdLst>
    <p:sldLayoutId id="2147483847"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73BA1BFE-D569-334A-BB00-E172B0BEEEDE}"/>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3" name="Picture 2" descr="Application&#10;&#10;Description automatically generated with low confidence">
            <a:extLst>
              <a:ext uri="{FF2B5EF4-FFF2-40B4-BE49-F238E27FC236}">
                <a16:creationId xmlns:a16="http://schemas.microsoft.com/office/drawing/2014/main" id="{8360FC04-10FF-1B48-AEF7-9A4E30BAC934}"/>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3186544" y="1246912"/>
            <a:ext cx="2558013" cy="1373249"/>
          </a:xfrm>
          <a:prstGeom prst="rect">
            <a:avLst/>
          </a:prstGeom>
        </p:spPr>
      </p:pic>
    </p:spTree>
    <p:extLst>
      <p:ext uri="{BB962C8B-B14F-4D97-AF65-F5344CB8AC3E}">
        <p14:creationId xmlns:p14="http://schemas.microsoft.com/office/powerpoint/2010/main" val="4209671822"/>
      </p:ext>
    </p:extLst>
  </p:cSld>
  <p:clrMap bg1="lt1" tx1="dk1" bg2="lt2" tx2="dk2" accent1="accent1" accent2="accent2" accent3="accent3" accent4="accent4" accent5="accent5" accent6="accent6" hlink="hlink" folHlink="folHlink"/>
  <p:sldLayoutIdLst>
    <p:sldLayoutId id="2147483905"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6" name="Picture 5" descr="A picture containing graphical user interface&#10;&#10;Description automatically generated">
            <a:extLst>
              <a:ext uri="{FF2B5EF4-FFF2-40B4-BE49-F238E27FC236}">
                <a16:creationId xmlns:a16="http://schemas.microsoft.com/office/drawing/2014/main" id="{71928103-0D42-4F4F-A164-098EA37D5F13}"/>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50150601"/>
      </p:ext>
    </p:extLst>
  </p:cSld>
  <p:clrMap bg1="lt1" tx1="dk1" bg2="lt2" tx2="dk2" accent1="accent1" accent2="accent2" accent3="accent3" accent4="accent4" accent5="accent5" accent6="accent6" hlink="hlink" folHlink="folHlink"/>
  <p:sldLayoutIdLst>
    <p:sldLayoutId id="2147483871" r:id="rId1"/>
    <p:sldLayoutId id="2147483842" r:id="rId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4" name="Picture 3" descr="Graphical user interface, application&#10;&#10;Description automatically generated">
            <a:extLst>
              <a:ext uri="{FF2B5EF4-FFF2-40B4-BE49-F238E27FC236}">
                <a16:creationId xmlns:a16="http://schemas.microsoft.com/office/drawing/2014/main" id="{79B91875-179F-1D4A-B509-7AE4C06C37BF}"/>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961792198"/>
      </p:ext>
    </p:extLst>
  </p:cSld>
  <p:clrMap bg1="lt1" tx1="dk1" bg2="lt2" tx2="dk2" accent1="accent1" accent2="accent2" accent3="accent3" accent4="accent4" accent5="accent5" accent6="accent6" hlink="hlink" folHlink="folHlink"/>
  <p:sldLayoutIdLst>
    <p:sldLayoutId id="2147483872" r:id="rId1"/>
    <p:sldLayoutId id="2147483869" r:id="rId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5" name="Picture 14">
            <a:extLst>
              <a:ext uri="{FF2B5EF4-FFF2-40B4-BE49-F238E27FC236}">
                <a16:creationId xmlns:a16="http://schemas.microsoft.com/office/drawing/2014/main" id="{CFBFDF01-3B75-EF49-AC42-815FDF767B81}"/>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310804" y="1720106"/>
            <a:ext cx="312404" cy="432048"/>
          </a:xfrm>
          <a:prstGeom prst="rect">
            <a:avLst/>
          </a:prstGeom>
        </p:spPr>
      </p:pic>
      <p:pic>
        <p:nvPicPr>
          <p:cNvPr id="17" name="Picture 16">
            <a:extLst>
              <a:ext uri="{FF2B5EF4-FFF2-40B4-BE49-F238E27FC236}">
                <a16:creationId xmlns:a16="http://schemas.microsoft.com/office/drawing/2014/main" id="{FFC8D2FA-A816-3C4B-B2F4-51C385E74B9E}"/>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7092280" y="3501008"/>
            <a:ext cx="312404" cy="432048"/>
          </a:xfrm>
          <a:prstGeom prst="rect">
            <a:avLst/>
          </a:prstGeom>
        </p:spPr>
      </p:pic>
      <p:pic>
        <p:nvPicPr>
          <p:cNvPr id="5" name="Picture 4">
            <a:extLst>
              <a:ext uri="{FF2B5EF4-FFF2-40B4-BE49-F238E27FC236}">
                <a16:creationId xmlns:a16="http://schemas.microsoft.com/office/drawing/2014/main" id="{2E1207CA-729E-6447-B135-A0621B58B99D}"/>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667308" y="1720106"/>
            <a:ext cx="312404" cy="432048"/>
          </a:xfrm>
          <a:prstGeom prst="rect">
            <a:avLst/>
          </a:prstGeom>
        </p:spPr>
      </p:pic>
      <p:pic>
        <p:nvPicPr>
          <p:cNvPr id="6" name="Picture 5">
            <a:extLst>
              <a:ext uri="{FF2B5EF4-FFF2-40B4-BE49-F238E27FC236}">
                <a16:creationId xmlns:a16="http://schemas.microsoft.com/office/drawing/2014/main" id="{94DAC978-1565-8749-B949-33590E67FAE4}"/>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7452320" y="3501008"/>
            <a:ext cx="312404" cy="432048"/>
          </a:xfrm>
          <a:prstGeom prst="rect">
            <a:avLst/>
          </a:prstGeom>
        </p:spPr>
      </p:pic>
      <p:pic>
        <p:nvPicPr>
          <p:cNvPr id="4" name="Picture 3" descr="Graphical user interface, application&#10;&#10;Description automatically generated">
            <a:extLst>
              <a:ext uri="{FF2B5EF4-FFF2-40B4-BE49-F238E27FC236}">
                <a16:creationId xmlns:a16="http://schemas.microsoft.com/office/drawing/2014/main" id="{B494CBD4-9B71-5948-A867-43A31ADCB614}"/>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537168709"/>
      </p:ext>
    </p:extLst>
  </p:cSld>
  <p:clrMap bg1="lt1" tx1="dk1" bg2="lt2" tx2="dk2" accent1="accent1" accent2="accent2" accent3="accent3" accent4="accent4" accent5="accent5" accent6="accent6" hlink="hlink" folHlink="folHlink"/>
  <p:sldLayoutIdLst>
    <p:sldLayoutId id="2147483851"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4" name="Picture 3" descr="A picture containing graphical user interface&#10;&#10;Description automatically generated">
            <a:extLst>
              <a:ext uri="{FF2B5EF4-FFF2-40B4-BE49-F238E27FC236}">
                <a16:creationId xmlns:a16="http://schemas.microsoft.com/office/drawing/2014/main" id="{CBB6E4A9-A336-9744-A91D-F7ABADE19006}"/>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135107177"/>
      </p:ext>
    </p:extLst>
  </p:cSld>
  <p:clrMap bg1="lt1" tx1="dk1" bg2="lt2" tx2="dk2" accent1="accent1" accent2="accent2" accent3="accent3" accent4="accent4" accent5="accent5" accent6="accent6" hlink="hlink" folHlink="folHlink"/>
  <p:sldLayoutIdLst>
    <p:sldLayoutId id="2147483879"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hyperlink" Target="https://www.samaritans.org/support-us/campaign/brew-monday/brew-monday-downloadable-resources/" TargetMode="External"/><Relationship Id="rId2" Type="http://schemas.openxmlformats.org/officeDocument/2006/relationships/notesSlide" Target="../notesSlides/notesSlide8.xml"/><Relationship Id="rId1" Type="http://schemas.openxmlformats.org/officeDocument/2006/relationships/slideLayout" Target="../slideLayouts/slideLayout4.xml"/><Relationship Id="rId5" Type="http://schemas.openxmlformats.org/officeDocument/2006/relationships/image" Target="../media/image11.png"/><Relationship Id="rId4" Type="http://schemas.openxmlformats.org/officeDocument/2006/relationships/image" Target="../media/image10.png"/></Relationships>
</file>

<file path=ppt/slides/_rels/slide9.xml.rels><?xml version="1.0" encoding="UTF-8" standalone="yes"?>
<Relationships xmlns="http://schemas.openxmlformats.org/package/2006/relationships"><Relationship Id="rId3" Type="http://schemas.openxmlformats.org/officeDocument/2006/relationships/image" Target="../media/image12.gif"/><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55609832-D78E-7B42-970D-89FF1BA1FBFB}"/>
              </a:ext>
            </a:extLst>
          </p:cNvPr>
          <p:cNvSpPr>
            <a:spLocks noGrp="1"/>
          </p:cNvSpPr>
          <p:nvPr>
            <p:ph type="body" sz="quarter" idx="10"/>
          </p:nvPr>
        </p:nvSpPr>
        <p:spPr>
          <a:xfrm>
            <a:off x="1620043" y="2935336"/>
            <a:ext cx="5903913" cy="865188"/>
          </a:xfrm>
        </p:spPr>
        <p:txBody>
          <a:bodyPr/>
          <a:lstStyle/>
          <a:p>
            <a:r>
              <a:rPr lang="en-US" dirty="0"/>
              <a:t>Brew Monday 2024</a:t>
            </a:r>
          </a:p>
        </p:txBody>
      </p:sp>
      <p:sp>
        <p:nvSpPr>
          <p:cNvPr id="3" name="Text Placeholder 2">
            <a:extLst>
              <a:ext uri="{FF2B5EF4-FFF2-40B4-BE49-F238E27FC236}">
                <a16:creationId xmlns:a16="http://schemas.microsoft.com/office/drawing/2014/main" id="{D06BBFDA-B0F0-984F-9F1B-BB3550A9B8AC}"/>
              </a:ext>
            </a:extLst>
          </p:cNvPr>
          <p:cNvSpPr>
            <a:spLocks noGrp="1"/>
          </p:cNvSpPr>
          <p:nvPr>
            <p:ph type="body" sz="quarter" idx="11"/>
          </p:nvPr>
        </p:nvSpPr>
        <p:spPr>
          <a:xfrm>
            <a:off x="1935332" y="3747659"/>
            <a:ext cx="5588624" cy="722313"/>
          </a:xfrm>
        </p:spPr>
        <p:txBody>
          <a:bodyPr/>
          <a:lstStyle/>
          <a:p>
            <a:r>
              <a:rPr lang="en-US" dirty="0"/>
              <a:t>Tea party games pack</a:t>
            </a:r>
          </a:p>
        </p:txBody>
      </p:sp>
    </p:spTree>
    <p:extLst>
      <p:ext uri="{BB962C8B-B14F-4D97-AF65-F5344CB8AC3E}">
        <p14:creationId xmlns:p14="http://schemas.microsoft.com/office/powerpoint/2010/main" val="143875192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1C652E4-28B2-4ED5-8E6E-2F65995FC8B6}"/>
              </a:ext>
            </a:extLst>
          </p:cNvPr>
          <p:cNvSpPr>
            <a:spLocks noGrp="1"/>
          </p:cNvSpPr>
          <p:nvPr>
            <p:ph type="body" sz="quarter" idx="10"/>
          </p:nvPr>
        </p:nvSpPr>
        <p:spPr/>
        <p:txBody>
          <a:bodyPr lIns="91440" tIns="45720" rIns="91440" bIns="45720" anchor="t"/>
          <a:lstStyle/>
          <a:p>
            <a:r>
              <a:rPr lang="en-US" dirty="0">
                <a:latin typeface="Varah"/>
              </a:rPr>
              <a:t>Brew Monday 2024</a:t>
            </a:r>
            <a:endParaRPr lang="en-US" dirty="0"/>
          </a:p>
        </p:txBody>
      </p:sp>
      <p:sp>
        <p:nvSpPr>
          <p:cNvPr id="5" name="TextBox 4">
            <a:extLst>
              <a:ext uri="{FF2B5EF4-FFF2-40B4-BE49-F238E27FC236}">
                <a16:creationId xmlns:a16="http://schemas.microsoft.com/office/drawing/2014/main" id="{DBD3F12B-F72C-48BD-9EB8-C96A4199FFC3}"/>
              </a:ext>
            </a:extLst>
          </p:cNvPr>
          <p:cNvSpPr txBox="1"/>
          <p:nvPr/>
        </p:nvSpPr>
        <p:spPr>
          <a:xfrm>
            <a:off x="683568" y="1483643"/>
            <a:ext cx="7020962" cy="399083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spcAft>
                <a:spcPts val="1000"/>
              </a:spcAft>
            </a:pPr>
            <a:r>
              <a:rPr lang="en-GB" sz="2000" dirty="0">
                <a:solidFill>
                  <a:srgbClr val="004455"/>
                </a:solidFill>
                <a:latin typeface="Varah " pitchFamily="2" charset="77"/>
              </a:rPr>
              <a:t>This Brew Monday, 15 January, Samaritans is reminding everyone to reach out for a cuppa and a catch-up with </a:t>
            </a:r>
            <a:br>
              <a:rPr lang="en-GB" sz="2000" dirty="0">
                <a:solidFill>
                  <a:srgbClr val="004455"/>
                </a:solidFill>
                <a:latin typeface="Varah " pitchFamily="2" charset="77"/>
              </a:rPr>
            </a:br>
            <a:r>
              <a:rPr lang="en-GB" sz="2000" dirty="0">
                <a:solidFill>
                  <a:srgbClr val="004455"/>
                </a:solidFill>
                <a:latin typeface="Varah " pitchFamily="2" charset="77"/>
              </a:rPr>
              <a:t>the people you care about.</a:t>
            </a:r>
          </a:p>
          <a:p>
            <a:pPr>
              <a:spcAft>
                <a:spcPts val="1000"/>
              </a:spcAft>
            </a:pPr>
            <a:r>
              <a:rPr lang="en-GB" sz="2000" dirty="0">
                <a:solidFill>
                  <a:srgbClr val="004455"/>
                </a:solidFill>
                <a:latin typeface="Varah " pitchFamily="2" charset="77"/>
              </a:rPr>
              <a:t>At Samaritans we know there’s no such thing as ‘Blue Monday’ – feeling low isn’t just something that happens </a:t>
            </a:r>
            <a:br>
              <a:rPr lang="en-GB" sz="2000" dirty="0">
                <a:solidFill>
                  <a:srgbClr val="004455"/>
                </a:solidFill>
                <a:latin typeface="Varah " pitchFamily="2" charset="77"/>
              </a:rPr>
            </a:br>
            <a:r>
              <a:rPr lang="en-GB" sz="2000" dirty="0">
                <a:solidFill>
                  <a:srgbClr val="004455"/>
                </a:solidFill>
                <a:latin typeface="Varah " pitchFamily="2" charset="77"/>
              </a:rPr>
              <a:t>on Mondays or in January. </a:t>
            </a:r>
          </a:p>
          <a:p>
            <a:pPr>
              <a:spcAft>
                <a:spcPts val="1000"/>
              </a:spcAft>
            </a:pPr>
            <a:r>
              <a:rPr lang="en-GB" sz="2000" b="1" dirty="0">
                <a:solidFill>
                  <a:srgbClr val="004455"/>
                </a:solidFill>
                <a:latin typeface="Varah" pitchFamily="2" charset="77"/>
              </a:rPr>
              <a:t>So we say out with the blue and in with the brew!</a:t>
            </a:r>
            <a:r>
              <a:rPr lang="en-GB" sz="2000" dirty="0">
                <a:solidFill>
                  <a:srgbClr val="004455"/>
                </a:solidFill>
                <a:latin typeface="Varah " pitchFamily="2" charset="77"/>
              </a:rPr>
              <a:t> </a:t>
            </a:r>
          </a:p>
          <a:p>
            <a:pPr>
              <a:spcAft>
                <a:spcPts val="1000"/>
              </a:spcAft>
            </a:pPr>
            <a:r>
              <a:rPr lang="en-GB" sz="2000" dirty="0">
                <a:solidFill>
                  <a:srgbClr val="004455"/>
                </a:solidFill>
                <a:latin typeface="Varah " pitchFamily="2" charset="77"/>
              </a:rPr>
              <a:t>There’s always time for a cuppa and a catch-up. It doesn’t matter if it’s a Monday morning or Saturday night, or if you’re drinking green tea, black coffee or orange juice. </a:t>
            </a:r>
          </a:p>
          <a:p>
            <a:pPr>
              <a:spcAft>
                <a:spcPts val="1000"/>
              </a:spcAft>
            </a:pPr>
            <a:r>
              <a:rPr lang="en-GB" sz="2000" dirty="0">
                <a:solidFill>
                  <a:srgbClr val="004455"/>
                </a:solidFill>
                <a:latin typeface="Varah " pitchFamily="2" charset="77"/>
              </a:rPr>
              <a:t>If you’re sharing a cuppa and listening, you’re doing it right! </a:t>
            </a:r>
            <a:endParaRPr lang="en-US" sz="2000" dirty="0">
              <a:solidFill>
                <a:srgbClr val="004455"/>
              </a:solidFill>
              <a:latin typeface="Varah " pitchFamily="2" charset="77"/>
            </a:endParaRPr>
          </a:p>
        </p:txBody>
      </p:sp>
    </p:spTree>
    <p:extLst>
      <p:ext uri="{BB962C8B-B14F-4D97-AF65-F5344CB8AC3E}">
        <p14:creationId xmlns:p14="http://schemas.microsoft.com/office/powerpoint/2010/main" val="199592484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DEB5003D-7139-1B4C-AC9D-6566B96183D2}"/>
              </a:ext>
            </a:extLst>
          </p:cNvPr>
          <p:cNvSpPr>
            <a:spLocks noGrp="1"/>
          </p:cNvSpPr>
          <p:nvPr>
            <p:ph type="body" sz="quarter" idx="11"/>
          </p:nvPr>
        </p:nvSpPr>
        <p:spPr>
          <a:xfrm>
            <a:off x="683568" y="1790344"/>
            <a:ext cx="6991850" cy="3420866"/>
          </a:xfrm>
        </p:spPr>
        <p:txBody>
          <a:bodyPr lIns="91440" tIns="45720" rIns="91440" bIns="45720" anchor="t"/>
          <a:lstStyle/>
          <a:p>
            <a:pPr marL="0" indent="0">
              <a:buNone/>
            </a:pPr>
            <a:r>
              <a:rPr lang="en-US" dirty="0"/>
              <a:t>1. Split into pairs (if you’re meeting virtually use breakout rooms)</a:t>
            </a:r>
          </a:p>
          <a:p>
            <a:pPr marL="0" indent="0">
              <a:buNone/>
            </a:pPr>
            <a:r>
              <a:rPr lang="en-US" dirty="0"/>
              <a:t>2. Each person takes it in turns to share:</a:t>
            </a:r>
          </a:p>
          <a:p>
            <a:pPr marL="0" indent="0">
              <a:buNone/>
            </a:pPr>
            <a:r>
              <a:rPr lang="en-US" dirty="0"/>
              <a:t>	- Their </a:t>
            </a:r>
            <a:r>
              <a:rPr lang="en-US" dirty="0" err="1"/>
              <a:t>favourite</a:t>
            </a:r>
            <a:r>
              <a:rPr lang="en-US" dirty="0"/>
              <a:t> memory of sharing a </a:t>
            </a:r>
            <a:r>
              <a:rPr lang="en-US" dirty="0" err="1"/>
              <a:t>cuppa</a:t>
            </a:r>
            <a:r>
              <a:rPr lang="en-US" dirty="0"/>
              <a:t> with 	someone</a:t>
            </a:r>
          </a:p>
          <a:p>
            <a:pPr marL="0" indent="0">
              <a:buNone/>
            </a:pPr>
            <a:r>
              <a:rPr lang="en-US" dirty="0"/>
              <a:t>	- The person they most like to share a </a:t>
            </a:r>
            <a:r>
              <a:rPr lang="en-US" dirty="0" err="1"/>
              <a:t>cuppa</a:t>
            </a:r>
            <a:r>
              <a:rPr lang="en-US" dirty="0"/>
              <a:t> 	with and why</a:t>
            </a:r>
          </a:p>
          <a:p>
            <a:pPr marL="0" indent="0">
              <a:buNone/>
            </a:pPr>
            <a:r>
              <a:rPr lang="en-US" dirty="0"/>
              <a:t>3. After 5 minutes, come back together as a group and take it in turns to share your partner’s memory with the group.</a:t>
            </a:r>
          </a:p>
          <a:p>
            <a:pPr marL="0" indent="0">
              <a:buNone/>
            </a:pPr>
            <a:r>
              <a:rPr lang="en-US" dirty="0"/>
              <a:t>For example: 'This is *name* and their </a:t>
            </a:r>
            <a:r>
              <a:rPr lang="en-US" dirty="0" err="1"/>
              <a:t>favourite</a:t>
            </a:r>
            <a:r>
              <a:rPr lang="en-US" dirty="0"/>
              <a:t> </a:t>
            </a:r>
            <a:br>
              <a:rPr lang="en-US" dirty="0"/>
            </a:br>
            <a:r>
              <a:rPr lang="en-US" dirty="0"/>
              <a:t>memory was xxx because xxx.</a:t>
            </a:r>
          </a:p>
          <a:p>
            <a:endParaRPr lang="en-US" sz="1200" dirty="0">
              <a:solidFill>
                <a:schemeClr val="tx1"/>
              </a:solidFill>
            </a:endParaRPr>
          </a:p>
        </p:txBody>
      </p:sp>
      <p:sp>
        <p:nvSpPr>
          <p:cNvPr id="4" name="Text Placeholder 1">
            <a:extLst>
              <a:ext uri="{FF2B5EF4-FFF2-40B4-BE49-F238E27FC236}">
                <a16:creationId xmlns:a16="http://schemas.microsoft.com/office/drawing/2014/main" id="{C9FA6BE3-6E6B-D34A-8E75-8B6D52FAF263}"/>
              </a:ext>
            </a:extLst>
          </p:cNvPr>
          <p:cNvSpPr txBox="1">
            <a:spLocks/>
          </p:cNvSpPr>
          <p:nvPr/>
        </p:nvSpPr>
        <p:spPr>
          <a:xfrm>
            <a:off x="683568" y="781602"/>
            <a:ext cx="6768752" cy="865188"/>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4000" b="1" i="0" kern="1200">
                <a:solidFill>
                  <a:srgbClr val="004455"/>
                </a:solidFill>
                <a:latin typeface="Varah" pitchFamily="2"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fontAlgn="auto">
              <a:spcAft>
                <a:spcPts val="0"/>
              </a:spcAft>
            </a:pPr>
            <a:r>
              <a:rPr lang="en-GB" dirty="0"/>
              <a:t>Share a memory</a:t>
            </a:r>
          </a:p>
        </p:txBody>
      </p:sp>
    </p:spTree>
    <p:extLst>
      <p:ext uri="{BB962C8B-B14F-4D97-AF65-F5344CB8AC3E}">
        <p14:creationId xmlns:p14="http://schemas.microsoft.com/office/powerpoint/2010/main" val="271888622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394207F-A4C6-324A-958B-91444994F0DA}"/>
              </a:ext>
            </a:extLst>
          </p:cNvPr>
          <p:cNvSpPr>
            <a:spLocks noGrp="1"/>
          </p:cNvSpPr>
          <p:nvPr>
            <p:ph type="body" sz="quarter" idx="10"/>
          </p:nvPr>
        </p:nvSpPr>
        <p:spPr/>
        <p:txBody>
          <a:bodyPr lIns="91440" tIns="45720" rIns="91440" bIns="45720" anchor="t"/>
          <a:lstStyle/>
          <a:p>
            <a:r>
              <a:rPr lang="en-US" dirty="0">
                <a:latin typeface="Varah"/>
              </a:rPr>
              <a:t>Brew Monday tea quiz</a:t>
            </a:r>
            <a:endParaRPr lang="en-US" dirty="0"/>
          </a:p>
        </p:txBody>
      </p:sp>
      <p:sp>
        <p:nvSpPr>
          <p:cNvPr id="3" name="Text Placeholder 2">
            <a:extLst>
              <a:ext uri="{FF2B5EF4-FFF2-40B4-BE49-F238E27FC236}">
                <a16:creationId xmlns:a16="http://schemas.microsoft.com/office/drawing/2014/main" id="{DEB5003D-7139-1B4C-AC9D-6566B96183D2}"/>
              </a:ext>
            </a:extLst>
          </p:cNvPr>
          <p:cNvSpPr>
            <a:spLocks noGrp="1"/>
          </p:cNvSpPr>
          <p:nvPr>
            <p:ph type="body" sz="quarter" idx="11"/>
          </p:nvPr>
        </p:nvSpPr>
        <p:spPr>
          <a:xfrm>
            <a:off x="683568" y="1423718"/>
            <a:ext cx="7272808" cy="432795"/>
          </a:xfrm>
        </p:spPr>
        <p:txBody>
          <a:bodyPr lIns="91440" tIns="45720" rIns="91440" bIns="45720" anchor="t"/>
          <a:lstStyle/>
          <a:p>
            <a:pPr marL="0" indent="0">
              <a:buNone/>
            </a:pPr>
            <a:r>
              <a:rPr lang="en-US" b="1" dirty="0">
                <a:latin typeface="Varah" pitchFamily="2" charset="77"/>
              </a:rPr>
              <a:t>Test your knowledge with our Brew Monday tea trivia! </a:t>
            </a:r>
          </a:p>
        </p:txBody>
      </p:sp>
      <p:sp>
        <p:nvSpPr>
          <p:cNvPr id="4" name="Text Placeholder 2">
            <a:extLst>
              <a:ext uri="{FF2B5EF4-FFF2-40B4-BE49-F238E27FC236}">
                <a16:creationId xmlns:a16="http://schemas.microsoft.com/office/drawing/2014/main" id="{A4DE4D3D-BAD6-5941-96EC-F5BA2FD62760}"/>
              </a:ext>
            </a:extLst>
          </p:cNvPr>
          <p:cNvSpPr txBox="1">
            <a:spLocks/>
          </p:cNvSpPr>
          <p:nvPr/>
        </p:nvSpPr>
        <p:spPr>
          <a:xfrm>
            <a:off x="673624" y="2037248"/>
            <a:ext cx="8470375" cy="865187"/>
          </a:xfrm>
          <a:prstGeom prst="rect">
            <a:avLst/>
          </a:prstGeom>
        </p:spPr>
        <p:txBody>
          <a:bodyPr lIns="91440" tIns="45720" rIns="91440" bIns="45720" numCol="2" anchor="t"/>
          <a:lstStyle>
            <a:lvl1pPr marL="342900" indent="-342900" algn="l" defTabSz="914400" rtl="0" eaLnBrk="1" latinLnBrk="0" hangingPunct="1">
              <a:lnSpc>
                <a:spcPct val="100000"/>
              </a:lnSpc>
              <a:spcBef>
                <a:spcPts val="1000"/>
              </a:spcBef>
              <a:buFont typeface="Arial" panose="020B0604020202020204" pitchFamily="34" charset="0"/>
              <a:buChar char="•"/>
              <a:defRPr sz="2000" b="0" i="0" kern="1200">
                <a:solidFill>
                  <a:srgbClr val="004455"/>
                </a:solidFill>
                <a:latin typeface="Varah " pitchFamily="2"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fontAlgn="auto">
              <a:spcAft>
                <a:spcPts val="0"/>
              </a:spcAft>
              <a:buFont typeface="Arial" panose="020B0604020202020204" pitchFamily="34" charset="0"/>
              <a:buNone/>
            </a:pPr>
            <a:r>
              <a:rPr lang="en-US" b="1" dirty="0">
                <a:latin typeface="Varah "/>
              </a:rPr>
              <a:t>1.  What per cent of the British population drink tea and herbal infusions every day?</a:t>
            </a:r>
            <a:r>
              <a:rPr lang="en-US" dirty="0">
                <a:latin typeface="Varah "/>
              </a:rPr>
              <a:t>  </a:t>
            </a:r>
            <a:endParaRPr lang="en-US" dirty="0"/>
          </a:p>
          <a:p>
            <a:pPr marL="0" indent="0" fontAlgn="auto">
              <a:spcAft>
                <a:spcPts val="0"/>
              </a:spcAft>
              <a:buNone/>
            </a:pPr>
            <a:r>
              <a:rPr lang="en-US" dirty="0">
                <a:solidFill>
                  <a:srgbClr val="00A862"/>
                </a:solidFill>
                <a:latin typeface="Varah "/>
              </a:rPr>
              <a:t>A) 84%   B) 50%   C) 39% </a:t>
            </a:r>
            <a:endParaRPr lang="en-US" dirty="0">
              <a:solidFill>
                <a:srgbClr val="00A862"/>
              </a:solidFill>
            </a:endParaRPr>
          </a:p>
          <a:p>
            <a:pPr marL="0" indent="0" fontAlgn="auto">
              <a:spcAft>
                <a:spcPts val="0"/>
              </a:spcAft>
              <a:buFont typeface="Arial" panose="020B0604020202020204" pitchFamily="34" charset="0"/>
              <a:buNone/>
            </a:pPr>
            <a:r>
              <a:rPr lang="en-US" b="1" dirty="0">
                <a:latin typeface="Varah "/>
              </a:rPr>
              <a:t>2.  How many cups of tea do Britain’s drink per year? </a:t>
            </a:r>
            <a:r>
              <a:rPr lang="en-US" dirty="0">
                <a:latin typeface="Varah "/>
              </a:rPr>
              <a:t>  </a:t>
            </a:r>
            <a:endParaRPr lang="en-US" dirty="0"/>
          </a:p>
          <a:p>
            <a:pPr marL="0" indent="0" fontAlgn="auto">
              <a:spcAft>
                <a:spcPts val="0"/>
              </a:spcAft>
              <a:buFont typeface="Arial" panose="020B0604020202020204" pitchFamily="34" charset="0"/>
              <a:buNone/>
            </a:pPr>
            <a:r>
              <a:rPr lang="en-US" dirty="0">
                <a:solidFill>
                  <a:srgbClr val="00A862"/>
                </a:solidFill>
                <a:latin typeface="Varah "/>
              </a:rPr>
              <a:t>A) 1.6 million cups</a:t>
            </a:r>
            <a:br>
              <a:rPr lang="en-US" dirty="0">
                <a:solidFill>
                  <a:srgbClr val="00A862"/>
                </a:solidFill>
                <a:latin typeface="Varah "/>
              </a:rPr>
            </a:br>
            <a:r>
              <a:rPr lang="en-US" dirty="0">
                <a:solidFill>
                  <a:srgbClr val="00A862"/>
                </a:solidFill>
                <a:latin typeface="Varah "/>
              </a:rPr>
              <a:t>B) 36 billion cups               </a:t>
            </a:r>
            <a:br>
              <a:rPr lang="en-US" dirty="0">
                <a:solidFill>
                  <a:srgbClr val="00A862"/>
                </a:solidFill>
                <a:latin typeface="Varah "/>
              </a:rPr>
            </a:br>
            <a:r>
              <a:rPr lang="en-US" dirty="0">
                <a:solidFill>
                  <a:srgbClr val="00A862"/>
                </a:solidFill>
                <a:latin typeface="Varah "/>
              </a:rPr>
              <a:t>C) 84 billion cups  </a:t>
            </a:r>
            <a:r>
              <a:rPr lang="en-US" dirty="0">
                <a:latin typeface="Varah "/>
              </a:rPr>
              <a:t> </a:t>
            </a:r>
            <a:endParaRPr lang="en-US" dirty="0"/>
          </a:p>
          <a:p>
            <a:pPr marL="0" indent="0" fontAlgn="auto">
              <a:spcAft>
                <a:spcPts val="0"/>
              </a:spcAft>
              <a:buFont typeface="Arial" panose="020B0604020202020204" pitchFamily="34" charset="0"/>
              <a:buNone/>
            </a:pPr>
            <a:r>
              <a:rPr lang="en-US" b="1" dirty="0">
                <a:latin typeface="Varah "/>
              </a:rPr>
              <a:t>3. 98% of people take their </a:t>
            </a:r>
            <a:br>
              <a:rPr lang="en-US" b="1" dirty="0">
                <a:latin typeface="Varah "/>
              </a:rPr>
            </a:br>
            <a:r>
              <a:rPr lang="en-US" b="1" dirty="0">
                <a:latin typeface="Varah "/>
              </a:rPr>
              <a:t>tea with milk, but what per </a:t>
            </a:r>
            <a:br>
              <a:rPr lang="en-US" b="1" dirty="0">
                <a:latin typeface="Varah "/>
              </a:rPr>
            </a:br>
            <a:r>
              <a:rPr lang="en-US" b="1" dirty="0">
                <a:latin typeface="Varah "/>
              </a:rPr>
              <a:t>cent takes sugar?</a:t>
            </a:r>
            <a:endParaRPr lang="en-US" dirty="0"/>
          </a:p>
          <a:p>
            <a:pPr marL="0" indent="0" fontAlgn="auto">
              <a:spcAft>
                <a:spcPts val="0"/>
              </a:spcAft>
              <a:buNone/>
            </a:pPr>
            <a:r>
              <a:rPr lang="en-US" dirty="0">
                <a:solidFill>
                  <a:srgbClr val="00A862"/>
                </a:solidFill>
                <a:latin typeface="Varah "/>
              </a:rPr>
              <a:t>A) 15%   B) 30%   C) 60% </a:t>
            </a:r>
            <a:endParaRPr lang="en-US" dirty="0">
              <a:solidFill>
                <a:srgbClr val="00A862"/>
              </a:solidFill>
            </a:endParaRPr>
          </a:p>
          <a:p>
            <a:pPr marL="0" indent="0" fontAlgn="auto">
              <a:spcAft>
                <a:spcPts val="0"/>
              </a:spcAft>
              <a:buFont typeface="Arial" panose="020B0604020202020204" pitchFamily="34" charset="0"/>
              <a:buNone/>
            </a:pPr>
            <a:r>
              <a:rPr lang="en-US" b="1" dirty="0">
                <a:latin typeface="Varah "/>
              </a:rPr>
              <a:t>4. Globally, how many tons of </a:t>
            </a:r>
            <a:br>
              <a:rPr lang="en-US" b="1" dirty="0">
                <a:latin typeface="Varah "/>
              </a:rPr>
            </a:br>
            <a:r>
              <a:rPr lang="en-US" b="1" dirty="0">
                <a:latin typeface="Varah "/>
              </a:rPr>
              <a:t>tea is produced every year?</a:t>
            </a:r>
            <a:endParaRPr lang="en-US" dirty="0"/>
          </a:p>
          <a:p>
            <a:pPr marL="0" indent="0" fontAlgn="auto">
              <a:spcAft>
                <a:spcPts val="0"/>
              </a:spcAft>
              <a:buFont typeface="Arial" panose="020B0604020202020204" pitchFamily="34" charset="0"/>
              <a:buNone/>
            </a:pPr>
            <a:r>
              <a:rPr lang="fr" dirty="0">
                <a:solidFill>
                  <a:srgbClr val="00A862"/>
                </a:solidFill>
                <a:latin typeface="Varah "/>
              </a:rPr>
              <a:t>A) 1.6 billion tons</a:t>
            </a:r>
            <a:br>
              <a:rPr lang="fr" dirty="0">
                <a:solidFill>
                  <a:srgbClr val="00A862"/>
                </a:solidFill>
                <a:latin typeface="Varah "/>
              </a:rPr>
            </a:br>
            <a:r>
              <a:rPr lang="fr" dirty="0">
                <a:solidFill>
                  <a:srgbClr val="00A862"/>
                </a:solidFill>
                <a:latin typeface="Varah "/>
              </a:rPr>
              <a:t>B) 750,000 tons                    </a:t>
            </a:r>
            <a:br>
              <a:rPr lang="fr" dirty="0">
                <a:solidFill>
                  <a:srgbClr val="00A862"/>
                </a:solidFill>
                <a:latin typeface="Varah "/>
              </a:rPr>
            </a:br>
            <a:r>
              <a:rPr lang="fr" dirty="0">
                <a:solidFill>
                  <a:srgbClr val="00A862"/>
                </a:solidFill>
                <a:latin typeface="Varah "/>
              </a:rPr>
              <a:t>C) 2.9 million tons </a:t>
            </a:r>
            <a:endParaRPr lang="en-US" dirty="0">
              <a:solidFill>
                <a:srgbClr val="00A862"/>
              </a:solidFill>
            </a:endParaRPr>
          </a:p>
        </p:txBody>
      </p:sp>
    </p:spTree>
    <p:extLst>
      <p:ext uri="{BB962C8B-B14F-4D97-AF65-F5344CB8AC3E}">
        <p14:creationId xmlns:p14="http://schemas.microsoft.com/office/powerpoint/2010/main" val="349895971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394207F-A4C6-324A-958B-91444994F0DA}"/>
              </a:ext>
            </a:extLst>
          </p:cNvPr>
          <p:cNvSpPr>
            <a:spLocks noGrp="1"/>
          </p:cNvSpPr>
          <p:nvPr>
            <p:ph type="body" sz="quarter" idx="10"/>
          </p:nvPr>
        </p:nvSpPr>
        <p:spPr/>
        <p:txBody>
          <a:bodyPr lIns="91440" tIns="45720" rIns="91440" bIns="45720" anchor="t"/>
          <a:lstStyle/>
          <a:p>
            <a:r>
              <a:rPr lang="en-US" dirty="0">
                <a:latin typeface="Varah"/>
              </a:rPr>
              <a:t>Brew Monday tea quiz</a:t>
            </a:r>
            <a:endParaRPr lang="en-US" dirty="0"/>
          </a:p>
        </p:txBody>
      </p:sp>
      <p:sp>
        <p:nvSpPr>
          <p:cNvPr id="3" name="Text Placeholder 2">
            <a:extLst>
              <a:ext uri="{FF2B5EF4-FFF2-40B4-BE49-F238E27FC236}">
                <a16:creationId xmlns:a16="http://schemas.microsoft.com/office/drawing/2014/main" id="{DEB5003D-7139-1B4C-AC9D-6566B96183D2}"/>
              </a:ext>
            </a:extLst>
          </p:cNvPr>
          <p:cNvSpPr>
            <a:spLocks noGrp="1"/>
          </p:cNvSpPr>
          <p:nvPr>
            <p:ph type="body" sz="quarter" idx="11"/>
          </p:nvPr>
        </p:nvSpPr>
        <p:spPr>
          <a:xfrm>
            <a:off x="683568" y="1437566"/>
            <a:ext cx="8044796" cy="722313"/>
          </a:xfrm>
        </p:spPr>
        <p:txBody>
          <a:bodyPr lIns="91440" tIns="45720" rIns="91440" bIns="45720" numCol="2" anchor="t"/>
          <a:lstStyle/>
          <a:p>
            <a:pPr marL="0" indent="0">
              <a:buNone/>
            </a:pPr>
            <a:r>
              <a:rPr lang="en-US" b="1" dirty="0">
                <a:latin typeface="Varah "/>
              </a:rPr>
              <a:t>5. Approximately, how many known varieties of tea are there? </a:t>
            </a:r>
            <a:endParaRPr lang="en-US" dirty="0"/>
          </a:p>
          <a:p>
            <a:pPr marL="0" indent="0" algn="just" fontAlgn="auto">
              <a:spcAft>
                <a:spcPts val="0"/>
              </a:spcAft>
              <a:buNone/>
            </a:pPr>
            <a:r>
              <a:rPr lang="en-US" dirty="0">
                <a:solidFill>
                  <a:srgbClr val="00A862"/>
                </a:solidFill>
                <a:latin typeface="Varah "/>
              </a:rPr>
              <a:t>A) 987   B) 3,000   C) 1,500 </a:t>
            </a:r>
            <a:endParaRPr lang="en-US" b="1" dirty="0">
              <a:latin typeface="Varah "/>
            </a:endParaRPr>
          </a:p>
          <a:p>
            <a:pPr marL="0" indent="0">
              <a:buNone/>
            </a:pPr>
            <a:r>
              <a:rPr lang="en-US" b="1" dirty="0">
                <a:latin typeface="Varah "/>
              </a:rPr>
              <a:t>6. What tea is referred to as the ‘Champagne of teas’ and is largely only grown in a 70 square mile area at the foot of the Himalayas?</a:t>
            </a:r>
            <a:r>
              <a:rPr lang="en-US" dirty="0">
                <a:latin typeface="Varah "/>
              </a:rPr>
              <a:t>  </a:t>
            </a:r>
          </a:p>
          <a:p>
            <a:pPr marL="0" indent="0">
              <a:buNone/>
            </a:pPr>
            <a:r>
              <a:rPr lang="en-US" dirty="0">
                <a:solidFill>
                  <a:srgbClr val="00A862"/>
                </a:solidFill>
                <a:latin typeface="Varah "/>
              </a:rPr>
              <a:t>A) Darjeeling tea</a:t>
            </a:r>
            <a:br>
              <a:rPr lang="en-US" dirty="0">
                <a:solidFill>
                  <a:srgbClr val="00A862"/>
                </a:solidFill>
                <a:latin typeface="Varah "/>
              </a:rPr>
            </a:br>
            <a:r>
              <a:rPr lang="en-US" dirty="0">
                <a:solidFill>
                  <a:srgbClr val="00A862"/>
                </a:solidFill>
                <a:latin typeface="Varah "/>
              </a:rPr>
              <a:t>B) Oolong tea                       </a:t>
            </a:r>
            <a:br>
              <a:rPr lang="en-US" dirty="0">
                <a:solidFill>
                  <a:srgbClr val="00A862"/>
                </a:solidFill>
                <a:latin typeface="Varah "/>
              </a:rPr>
            </a:br>
            <a:r>
              <a:rPr lang="en-US" dirty="0">
                <a:solidFill>
                  <a:srgbClr val="00A862"/>
                </a:solidFill>
                <a:latin typeface="Varah "/>
              </a:rPr>
              <a:t>C) Assam tea   </a:t>
            </a:r>
          </a:p>
          <a:p>
            <a:pPr marL="457200" indent="-457200">
              <a:buAutoNum type="alphaUcParenR"/>
            </a:pPr>
            <a:endParaRPr lang="en-US" dirty="0"/>
          </a:p>
          <a:p>
            <a:pPr marL="0" indent="0">
              <a:buNone/>
            </a:pPr>
            <a:r>
              <a:rPr lang="en-US" b="1" dirty="0">
                <a:latin typeface="Varah "/>
              </a:rPr>
              <a:t>7. How many tea leaves does </a:t>
            </a:r>
            <a:br>
              <a:rPr lang="en-US" b="1" dirty="0">
                <a:latin typeface="Varah "/>
              </a:rPr>
            </a:br>
            <a:r>
              <a:rPr lang="en-US" b="1" dirty="0">
                <a:latin typeface="Varah "/>
              </a:rPr>
              <a:t>it take to create one pound of finished black tea ?</a:t>
            </a:r>
            <a:endParaRPr lang="en-US" dirty="0"/>
          </a:p>
          <a:p>
            <a:pPr marL="0" indent="0">
              <a:buNone/>
            </a:pPr>
            <a:r>
              <a:rPr lang="en-US" dirty="0">
                <a:solidFill>
                  <a:srgbClr val="00A862"/>
                </a:solidFill>
                <a:latin typeface="Varah "/>
              </a:rPr>
              <a:t>A) 5,000   B) 10,000    C)  2,000 </a:t>
            </a:r>
          </a:p>
          <a:p>
            <a:pPr marL="0" indent="0">
              <a:buNone/>
            </a:pPr>
            <a:r>
              <a:rPr lang="en-US" b="1" dirty="0">
                <a:latin typeface="Varah "/>
              </a:rPr>
              <a:t>8. What is the number of recommended cups of tea to drink every day? </a:t>
            </a:r>
            <a:endParaRPr lang="en-US" dirty="0"/>
          </a:p>
          <a:p>
            <a:pPr marL="0" indent="0">
              <a:buNone/>
            </a:pPr>
            <a:r>
              <a:rPr lang="en-US" dirty="0">
                <a:solidFill>
                  <a:srgbClr val="00A862"/>
                </a:solidFill>
                <a:latin typeface="Varah "/>
              </a:rPr>
              <a:t>A) 6     B) 4     C) 2 </a:t>
            </a:r>
          </a:p>
          <a:p>
            <a:pPr marL="0" indent="0">
              <a:buNone/>
            </a:pPr>
            <a:r>
              <a:rPr lang="en-US" b="1" dirty="0">
                <a:latin typeface="Varah "/>
              </a:rPr>
              <a:t>9. Tea is a natural source of fluoride that can help protect against tooth decay.</a:t>
            </a:r>
            <a:endParaRPr lang="en-US" dirty="0"/>
          </a:p>
          <a:p>
            <a:pPr marL="0" indent="0">
              <a:buNone/>
            </a:pPr>
            <a:r>
              <a:rPr lang="en-US" dirty="0">
                <a:solidFill>
                  <a:srgbClr val="00A862"/>
                </a:solidFill>
                <a:latin typeface="Varah "/>
              </a:rPr>
              <a:t>A) True     B) False</a:t>
            </a:r>
            <a:r>
              <a:rPr lang="en-US" dirty="0">
                <a:latin typeface="Varah "/>
              </a:rPr>
              <a:t> </a:t>
            </a:r>
          </a:p>
        </p:txBody>
      </p:sp>
    </p:spTree>
    <p:extLst>
      <p:ext uri="{BB962C8B-B14F-4D97-AF65-F5344CB8AC3E}">
        <p14:creationId xmlns:p14="http://schemas.microsoft.com/office/powerpoint/2010/main" val="213831970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EBF0EFC-5969-4140-8FC2-45F4B1DCEA45}"/>
              </a:ext>
            </a:extLst>
          </p:cNvPr>
          <p:cNvSpPr>
            <a:spLocks noGrp="1"/>
          </p:cNvSpPr>
          <p:nvPr>
            <p:ph type="body" sz="quarter" idx="10"/>
          </p:nvPr>
        </p:nvSpPr>
        <p:spPr>
          <a:xfrm>
            <a:off x="683568" y="382921"/>
            <a:ext cx="6840760" cy="865188"/>
          </a:xfrm>
        </p:spPr>
        <p:txBody>
          <a:bodyPr/>
          <a:lstStyle/>
          <a:p>
            <a:r>
              <a:rPr lang="en-GB" dirty="0"/>
              <a:t>Brew Monday bingo</a:t>
            </a:r>
          </a:p>
        </p:txBody>
      </p:sp>
      <p:sp>
        <p:nvSpPr>
          <p:cNvPr id="5" name="TextBox 4">
            <a:extLst>
              <a:ext uri="{FF2B5EF4-FFF2-40B4-BE49-F238E27FC236}">
                <a16:creationId xmlns:a16="http://schemas.microsoft.com/office/drawing/2014/main" id="{41EA0AA2-390F-4D53-B60F-9E1D9E128C64}"/>
              </a:ext>
            </a:extLst>
          </p:cNvPr>
          <p:cNvSpPr txBox="1"/>
          <p:nvPr/>
        </p:nvSpPr>
        <p:spPr>
          <a:xfrm>
            <a:off x="683567" y="1214447"/>
            <a:ext cx="1573413" cy="1631216"/>
          </a:xfrm>
          <a:prstGeom prst="rect">
            <a:avLst/>
          </a:prstGeom>
          <a:noFill/>
        </p:spPr>
        <p:txBody>
          <a:bodyPr wrap="square" rtlCol="0">
            <a:spAutoFit/>
          </a:bodyPr>
          <a:lstStyle/>
          <a:p>
            <a:r>
              <a:rPr lang="en-GB" sz="2000" b="1" dirty="0">
                <a:solidFill>
                  <a:srgbClr val="00A862"/>
                </a:solidFill>
                <a:latin typeface="Varah" pitchFamily="50" charset="0"/>
              </a:rPr>
              <a:t>How many of these can you cross off today?</a:t>
            </a:r>
          </a:p>
        </p:txBody>
      </p:sp>
      <p:pic>
        <p:nvPicPr>
          <p:cNvPr id="6" name="Picture 5" descr="A picture containing diagram&#10;&#10;Description automatically generated">
            <a:extLst>
              <a:ext uri="{FF2B5EF4-FFF2-40B4-BE49-F238E27FC236}">
                <a16:creationId xmlns:a16="http://schemas.microsoft.com/office/drawing/2014/main" id="{F3E63A76-B8A3-7243-9692-70E3D98DF42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55271" y="1214214"/>
            <a:ext cx="4973784" cy="4978713"/>
          </a:xfrm>
          <a:prstGeom prst="rect">
            <a:avLst/>
          </a:prstGeom>
        </p:spPr>
      </p:pic>
    </p:spTree>
    <p:extLst>
      <p:ext uri="{BB962C8B-B14F-4D97-AF65-F5344CB8AC3E}">
        <p14:creationId xmlns:p14="http://schemas.microsoft.com/office/powerpoint/2010/main" val="427951209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5ACA5083-C891-4E21-B920-FE0B980E1052}"/>
              </a:ext>
            </a:extLst>
          </p:cNvPr>
          <p:cNvSpPr>
            <a:spLocks noGrp="1"/>
          </p:cNvSpPr>
          <p:nvPr>
            <p:ph type="body" sz="quarter" idx="10"/>
          </p:nvPr>
        </p:nvSpPr>
        <p:spPr/>
        <p:txBody>
          <a:bodyPr/>
          <a:lstStyle/>
          <a:p>
            <a:r>
              <a:rPr lang="en-GB" dirty="0"/>
              <a:t>Help us be there when it matters most</a:t>
            </a:r>
          </a:p>
        </p:txBody>
      </p:sp>
      <p:sp>
        <p:nvSpPr>
          <p:cNvPr id="3" name="Text Placeholder 2">
            <a:extLst>
              <a:ext uri="{FF2B5EF4-FFF2-40B4-BE49-F238E27FC236}">
                <a16:creationId xmlns:a16="http://schemas.microsoft.com/office/drawing/2014/main" id="{E0BCAF2E-83EF-4520-9162-77E4D3D6721A}"/>
              </a:ext>
            </a:extLst>
          </p:cNvPr>
          <p:cNvSpPr>
            <a:spLocks noGrp="1"/>
          </p:cNvSpPr>
          <p:nvPr>
            <p:ph type="body" sz="quarter" idx="11"/>
          </p:nvPr>
        </p:nvSpPr>
        <p:spPr>
          <a:xfrm>
            <a:off x="683568" y="1817114"/>
            <a:ext cx="6840760" cy="722313"/>
          </a:xfrm>
        </p:spPr>
        <p:txBody>
          <a:bodyPr/>
          <a:lstStyle/>
          <a:p>
            <a:r>
              <a:rPr lang="en-GB" dirty="0"/>
              <a:t>By giving a donation or fundraising for Samaritans on Brew Monday, you’ll help make sure there’s always someone there for anyone who’s going through a tough time.</a:t>
            </a:r>
          </a:p>
          <a:p>
            <a:r>
              <a:rPr lang="en-GB" dirty="0"/>
              <a:t>£5 could help Samaritans answer a call for help.</a:t>
            </a:r>
          </a:p>
          <a:p>
            <a:r>
              <a:rPr lang="en-GB" dirty="0"/>
              <a:t>The quickest and easiest way to give a donation is online at: samaritans.org/brew-fundraising</a:t>
            </a:r>
          </a:p>
          <a:p>
            <a:r>
              <a:rPr lang="en-GB" dirty="0"/>
              <a:t>Or you can simply text </a:t>
            </a:r>
            <a:r>
              <a:rPr lang="en-GB" b="1" dirty="0">
                <a:latin typeface="Varah" pitchFamily="2" charset="77"/>
              </a:rPr>
              <a:t>BREW</a:t>
            </a:r>
            <a:r>
              <a:rPr lang="en-GB" dirty="0"/>
              <a:t> to </a:t>
            </a:r>
            <a:r>
              <a:rPr lang="en-GB" b="1" dirty="0">
                <a:latin typeface="Varah" pitchFamily="2" charset="77"/>
              </a:rPr>
              <a:t>70450</a:t>
            </a:r>
            <a:r>
              <a:rPr lang="en-GB" dirty="0"/>
              <a:t> to make a </a:t>
            </a:r>
            <a:br>
              <a:rPr lang="en-GB" dirty="0"/>
            </a:br>
            <a:r>
              <a:rPr lang="en-GB" b="1" dirty="0">
                <a:latin typeface="Varah" pitchFamily="2" charset="77"/>
              </a:rPr>
              <a:t>£5</a:t>
            </a:r>
            <a:r>
              <a:rPr lang="en-GB" dirty="0"/>
              <a:t> donation. </a:t>
            </a:r>
            <a:r>
              <a:rPr lang="en-GB" i="1" dirty="0"/>
              <a:t>You will be charged £5, plus one message at your standard network rate. Samaritans will receive 100% of your donation.</a:t>
            </a:r>
          </a:p>
          <a:p>
            <a:endParaRPr lang="en-GB" dirty="0"/>
          </a:p>
        </p:txBody>
      </p:sp>
    </p:spTree>
    <p:extLst>
      <p:ext uri="{BB962C8B-B14F-4D97-AF65-F5344CB8AC3E}">
        <p14:creationId xmlns:p14="http://schemas.microsoft.com/office/powerpoint/2010/main" val="52623871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AE74535-4C99-4A85-8267-D398546B20CB}"/>
              </a:ext>
            </a:extLst>
          </p:cNvPr>
          <p:cNvSpPr>
            <a:spLocks noGrp="1"/>
          </p:cNvSpPr>
          <p:nvPr>
            <p:ph type="body" sz="quarter" idx="10"/>
          </p:nvPr>
        </p:nvSpPr>
        <p:spPr>
          <a:xfrm>
            <a:off x="683568" y="618844"/>
            <a:ext cx="6840760" cy="865188"/>
          </a:xfrm>
        </p:spPr>
        <p:txBody>
          <a:bodyPr/>
          <a:lstStyle/>
          <a:p>
            <a:r>
              <a:rPr lang="en-GB" dirty="0"/>
              <a:t>Downloadable activities</a:t>
            </a:r>
          </a:p>
        </p:txBody>
      </p:sp>
      <p:sp>
        <p:nvSpPr>
          <p:cNvPr id="3" name="Text Placeholder 2">
            <a:extLst>
              <a:ext uri="{FF2B5EF4-FFF2-40B4-BE49-F238E27FC236}">
                <a16:creationId xmlns:a16="http://schemas.microsoft.com/office/drawing/2014/main" id="{40859006-C433-459E-BC02-114632299BC3}"/>
              </a:ext>
            </a:extLst>
          </p:cNvPr>
          <p:cNvSpPr>
            <a:spLocks noGrp="1"/>
          </p:cNvSpPr>
          <p:nvPr>
            <p:ph type="body" sz="quarter" idx="11"/>
          </p:nvPr>
        </p:nvSpPr>
        <p:spPr>
          <a:xfrm>
            <a:off x="683568" y="1562185"/>
            <a:ext cx="6840760" cy="722313"/>
          </a:xfrm>
        </p:spPr>
        <p:txBody>
          <a:bodyPr/>
          <a:lstStyle/>
          <a:p>
            <a:pPr marL="0" indent="0">
              <a:buNone/>
            </a:pPr>
            <a:r>
              <a:rPr lang="en-GB" dirty="0"/>
              <a:t>Still looking for more activities to make your Brew Monday the best ever?</a:t>
            </a:r>
          </a:p>
          <a:p>
            <a:pPr marL="0" indent="0">
              <a:buNone/>
            </a:pPr>
            <a:r>
              <a:rPr lang="en-GB" dirty="0"/>
              <a:t>We have some tea-</a:t>
            </a:r>
            <a:r>
              <a:rPr lang="en-GB" dirty="0" err="1"/>
              <a:t>rrific</a:t>
            </a:r>
            <a:r>
              <a:rPr lang="en-GB" dirty="0"/>
              <a:t> downloadable activity sheets on our website.</a:t>
            </a:r>
          </a:p>
          <a:p>
            <a:pPr marL="0" indent="0">
              <a:buNone/>
            </a:pPr>
            <a:r>
              <a:rPr lang="en-GB" dirty="0"/>
              <a:t>Try our Brew Monday anagram, do a Brew Monday word search or write your own silly Brew Monday story. </a:t>
            </a:r>
          </a:p>
          <a:p>
            <a:pPr marL="0" indent="0">
              <a:buNone/>
            </a:pPr>
            <a:r>
              <a:rPr lang="en-GB" dirty="0"/>
              <a:t>Visit our </a:t>
            </a:r>
            <a:r>
              <a:rPr lang="en-GB" dirty="0">
                <a:hlinkClick r:id="rId3"/>
              </a:rPr>
              <a:t>downloadable Brew </a:t>
            </a:r>
            <a:br>
              <a:rPr lang="en-GB" dirty="0">
                <a:hlinkClick r:id="rId3"/>
              </a:rPr>
            </a:br>
            <a:r>
              <a:rPr lang="en-GB" dirty="0">
                <a:hlinkClick r:id="rId3"/>
              </a:rPr>
              <a:t>Monday resources </a:t>
            </a:r>
            <a:r>
              <a:rPr lang="en-GB" dirty="0"/>
              <a:t>page for </a:t>
            </a:r>
            <a:br>
              <a:rPr lang="en-GB" dirty="0"/>
            </a:br>
            <a:r>
              <a:rPr lang="en-GB" dirty="0"/>
              <a:t>all of this and more.</a:t>
            </a:r>
          </a:p>
          <a:p>
            <a:pPr marL="0" indent="0">
              <a:buNone/>
            </a:pPr>
            <a:endParaRPr lang="en-GB" dirty="0"/>
          </a:p>
          <a:p>
            <a:pPr marL="0" indent="0">
              <a:buNone/>
            </a:pPr>
            <a:endParaRPr lang="en-GB" dirty="0"/>
          </a:p>
        </p:txBody>
      </p:sp>
      <p:pic>
        <p:nvPicPr>
          <p:cNvPr id="5" name="Picture 4" descr="Text&#10;&#10;Description automatically generated">
            <a:extLst>
              <a:ext uri="{FF2B5EF4-FFF2-40B4-BE49-F238E27FC236}">
                <a16:creationId xmlns:a16="http://schemas.microsoft.com/office/drawing/2014/main" id="{561B6760-3098-C941-91DA-FDA45526435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239492" y="3782163"/>
            <a:ext cx="3504230" cy="2853444"/>
          </a:xfrm>
          <a:prstGeom prst="rect">
            <a:avLst/>
          </a:prstGeom>
        </p:spPr>
      </p:pic>
      <p:pic>
        <p:nvPicPr>
          <p:cNvPr id="7" name="Picture 6">
            <a:extLst>
              <a:ext uri="{FF2B5EF4-FFF2-40B4-BE49-F238E27FC236}">
                <a16:creationId xmlns:a16="http://schemas.microsoft.com/office/drawing/2014/main" id="{64923858-E29E-AD44-AAC7-ED86559DB46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16200000">
            <a:off x="2552240" y="4747476"/>
            <a:ext cx="1371600" cy="1168400"/>
          </a:xfrm>
          <a:prstGeom prst="rect">
            <a:avLst/>
          </a:prstGeom>
        </p:spPr>
      </p:pic>
    </p:spTree>
    <p:extLst>
      <p:ext uri="{BB962C8B-B14F-4D97-AF65-F5344CB8AC3E}">
        <p14:creationId xmlns:p14="http://schemas.microsoft.com/office/powerpoint/2010/main" val="149620226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Logo, company name&#10;&#10;Description automatically generated">
            <a:extLst>
              <a:ext uri="{FF2B5EF4-FFF2-40B4-BE49-F238E27FC236}">
                <a16:creationId xmlns:a16="http://schemas.microsoft.com/office/drawing/2014/main" id="{DAA68044-4141-405F-B710-6D1BE4B1002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51863" y="618455"/>
            <a:ext cx="5704169" cy="5704169"/>
          </a:xfrm>
          <a:prstGeom prst="rect">
            <a:avLst/>
          </a:prstGeom>
        </p:spPr>
      </p:pic>
      <p:sp>
        <p:nvSpPr>
          <p:cNvPr id="2" name="Text Placeholder 1">
            <a:extLst>
              <a:ext uri="{FF2B5EF4-FFF2-40B4-BE49-F238E27FC236}">
                <a16:creationId xmlns:a16="http://schemas.microsoft.com/office/drawing/2014/main" id="{BA3C80CF-6978-4210-9560-FC74370305A8}"/>
              </a:ext>
            </a:extLst>
          </p:cNvPr>
          <p:cNvSpPr>
            <a:spLocks noGrp="1"/>
          </p:cNvSpPr>
          <p:nvPr>
            <p:ph type="body" sz="quarter" idx="10"/>
          </p:nvPr>
        </p:nvSpPr>
        <p:spPr/>
        <p:txBody>
          <a:bodyPr/>
          <a:lstStyle/>
          <a:p>
            <a:r>
              <a:rPr lang="en-GB" dirty="0"/>
              <a:t>Thank you!</a:t>
            </a:r>
          </a:p>
        </p:txBody>
      </p:sp>
    </p:spTree>
    <p:extLst>
      <p:ext uri="{BB962C8B-B14F-4D97-AF65-F5344CB8AC3E}">
        <p14:creationId xmlns:p14="http://schemas.microsoft.com/office/powerpoint/2010/main" val="1553449965"/>
      </p:ext>
    </p:extLst>
  </p:cSld>
  <p:clrMapOvr>
    <a:masterClrMapping/>
  </p:clrMapOvr>
</p:sld>
</file>

<file path=ppt/theme/theme1.xml><?xml version="1.0" encoding="utf-8"?>
<a:theme xmlns:a="http://schemas.openxmlformats.org/drawingml/2006/main" name="Cover slid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over slide_Wales">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Main text slide - option 1">
  <a:themeElements>
    <a:clrScheme name="Samaritans colours">
      <a:dk1>
        <a:srgbClr val="000000"/>
      </a:dk1>
      <a:lt1>
        <a:srgbClr val="FFFFFF"/>
      </a:lt1>
      <a:dk2>
        <a:srgbClr val="115E67"/>
      </a:dk2>
      <a:lt2>
        <a:srgbClr val="FFFFFF"/>
      </a:lt2>
      <a:accent1>
        <a:srgbClr val="83BD00"/>
      </a:accent1>
      <a:accent2>
        <a:srgbClr val="00A589"/>
      </a:accent2>
      <a:accent3>
        <a:srgbClr val="00A861"/>
      </a:accent3>
      <a:accent4>
        <a:srgbClr val="FECB4E"/>
      </a:accent4>
      <a:accent5>
        <a:srgbClr val="FB7332"/>
      </a:accent5>
      <a:accent6>
        <a:srgbClr val="49AAB2"/>
      </a:accent6>
      <a:hlink>
        <a:srgbClr val="115E67"/>
      </a:hlink>
      <a:folHlink>
        <a:srgbClr val="00A861"/>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Main text slide - option 2">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Quot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No patter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1C9FEB27F4EC114197AB804E952EEE39" ma:contentTypeVersion="13" ma:contentTypeDescription="Create a new document." ma:contentTypeScope="" ma:versionID="2923f3cc48ba4e689a6db9a8b4220975">
  <xsd:schema xmlns:xsd="http://www.w3.org/2001/XMLSchema" xmlns:xs="http://www.w3.org/2001/XMLSchema" xmlns:p="http://schemas.microsoft.com/office/2006/metadata/properties" xmlns:ns3="90c2cbc3-214c-4810-86c8-ce8874501702" xmlns:ns4="6d813bed-2bb7-468b-9b0b-27b9c02f6af7" targetNamespace="http://schemas.microsoft.com/office/2006/metadata/properties" ma:root="true" ma:fieldsID="10903a43ccb96e13442692b6180f7a5a" ns3:_="" ns4:_="">
    <xsd:import namespace="90c2cbc3-214c-4810-86c8-ce8874501702"/>
    <xsd:import namespace="6d813bed-2bb7-468b-9b0b-27b9c02f6af7"/>
    <xsd:element name="properties">
      <xsd:complexType>
        <xsd:sequence>
          <xsd:element name="documentManagement">
            <xsd:complexType>
              <xsd:all>
                <xsd:element ref="ns3:MediaServiceMetadata" minOccurs="0"/>
                <xsd:element ref="ns3:MediaServiceFastMetadata" minOccurs="0"/>
                <xsd:element ref="ns3:MediaServiceDateTaken" minOccurs="0"/>
                <xsd:element ref="ns3:MediaServiceAutoTags" minOccurs="0"/>
                <xsd:element ref="ns3:MediaServiceLocation" minOccurs="0"/>
                <xsd:element ref="ns3:MediaServiceGenerationTime" minOccurs="0"/>
                <xsd:element ref="ns3:MediaServiceEventHashCode" minOccurs="0"/>
                <xsd:element ref="ns3:MediaServiceAutoKeyPoints" minOccurs="0"/>
                <xsd:element ref="ns3:MediaServiceKeyPoints" minOccurs="0"/>
                <xsd:element ref="ns3:MediaServiceOCR" minOccurs="0"/>
                <xsd:element ref="ns4:SharedWithUsers" minOccurs="0"/>
                <xsd:element ref="ns4:SharedWithDetails" minOccurs="0"/>
                <xsd:element ref="ns4:SharingHintHash"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0c2cbc3-214c-4810-86c8-ce887450170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Location" ma:index="12" nillable="true" ma:displayName="Location" ma:internalName="MediaServiceLocation"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AutoKeyPoints" ma:index="15" nillable="true" ma:displayName="MediaServiceAutoKeyPoints" ma:hidden="true" ma:internalName="MediaServiceAutoKeyPoints" ma:readOnly="true">
      <xsd:simpleType>
        <xsd:restriction base="dms:Note"/>
      </xsd:simpleType>
    </xsd:element>
    <xsd:element name="MediaServiceKeyPoints" ma:index="16" nillable="true" ma:displayName="KeyPoints" ma:internalName="MediaServiceKeyPoints" ma:readOnly="true">
      <xsd:simpleType>
        <xsd:restriction base="dms:Note">
          <xsd:maxLength value="255"/>
        </xsd:restriction>
      </xsd:simpleType>
    </xsd:element>
    <xsd:element name="MediaServiceOCR" ma:index="17" nillable="true" ma:displayName="Extracted Text"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6d813bed-2bb7-468b-9b0b-27b9c02f6af7"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element name="SharingHintHash" ma:index="20"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0185AE10-0860-4D97-AAFA-78C9F5724491}">
  <ds:schemaRefs>
    <ds:schemaRef ds:uri="http://schemas.microsoft.com/sharepoint/v3/contenttype/forms"/>
  </ds:schemaRefs>
</ds:datastoreItem>
</file>

<file path=customXml/itemProps2.xml><?xml version="1.0" encoding="utf-8"?>
<ds:datastoreItem xmlns:ds="http://schemas.openxmlformats.org/officeDocument/2006/customXml" ds:itemID="{D424B38C-236F-4800-B3FF-F2CEA84747C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0c2cbc3-214c-4810-86c8-ce8874501702"/>
    <ds:schemaRef ds:uri="6d813bed-2bb7-468b-9b0b-27b9c02f6af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CEE24F4C-23CD-4BD7-8F9E-9C9A8C3F7C26}">
  <ds:schemaRefs>
    <ds:schemaRef ds:uri="http://www.w3.org/XML/1998/namespace"/>
    <ds:schemaRef ds:uri="6d813bed-2bb7-468b-9b0b-27b9c02f6af7"/>
    <ds:schemaRef ds:uri="http://schemas.microsoft.com/office/2006/documentManagement/types"/>
    <ds:schemaRef ds:uri="http://purl.org/dc/terms/"/>
    <ds:schemaRef ds:uri="http://schemas.microsoft.com/office/infopath/2007/PartnerControls"/>
    <ds:schemaRef ds:uri="http://schemas.openxmlformats.org/package/2006/metadata/core-properties"/>
    <ds:schemaRef ds:uri="http://purl.org/dc/elements/1.1/"/>
    <ds:schemaRef ds:uri="90c2cbc3-214c-4810-86c8-ce8874501702"/>
    <ds:schemaRef ds:uri="http://schemas.microsoft.com/office/2006/metadata/properties"/>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Presentation cover</Template>
  <TotalTime>0</TotalTime>
  <Words>997</Words>
  <Application>Microsoft Office PowerPoint</Application>
  <PresentationFormat>On-screen Show (4:3)</PresentationFormat>
  <Paragraphs>78</Paragraphs>
  <Slides>9</Slides>
  <Notes>9</Notes>
  <HiddenSlides>0</HiddenSlides>
  <MMClips>0</MMClips>
  <ScaleCrop>false</ScaleCrop>
  <HeadingPairs>
    <vt:vector size="6" baseType="variant">
      <vt:variant>
        <vt:lpstr>Fonts Used</vt:lpstr>
      </vt:variant>
      <vt:variant>
        <vt:i4>4</vt:i4>
      </vt:variant>
      <vt:variant>
        <vt:lpstr>Theme</vt:lpstr>
      </vt:variant>
      <vt:variant>
        <vt:i4>6</vt:i4>
      </vt:variant>
      <vt:variant>
        <vt:lpstr>Slide Titles</vt:lpstr>
      </vt:variant>
      <vt:variant>
        <vt:i4>9</vt:i4>
      </vt:variant>
    </vt:vector>
  </HeadingPairs>
  <TitlesOfParts>
    <vt:vector size="19" baseType="lpstr">
      <vt:lpstr>Varah</vt:lpstr>
      <vt:lpstr>Varah </vt:lpstr>
      <vt:lpstr>Arial</vt:lpstr>
      <vt:lpstr>Calibri</vt:lpstr>
      <vt:lpstr>Cover slide</vt:lpstr>
      <vt:lpstr>Cover slide_Wales</vt:lpstr>
      <vt:lpstr>Main text slide - option 1</vt:lpstr>
      <vt:lpstr>Main text slide - option 2</vt:lpstr>
      <vt:lpstr>Quote</vt:lpstr>
      <vt:lpstr>No pattern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Sara Andersson</cp:lastModifiedBy>
  <cp:revision>18</cp:revision>
  <cp:lastPrinted>2018-09-14T09:16:46Z</cp:lastPrinted>
  <dcterms:created xsi:type="dcterms:W3CDTF">2018-09-05T08:36:28Z</dcterms:created>
  <dcterms:modified xsi:type="dcterms:W3CDTF">2023-12-19T11:48:47Z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0x0101001C9FEB27F4EC114197AB804E952EEE39</vt:lpwstr>
  </property>
</Properties>
</file>