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63" r:id="rId3"/>
    <p:sldId id="268" r:id="rId4"/>
    <p:sldId id="269" r:id="rId5"/>
    <p:sldId id="270" r:id="rId6"/>
    <p:sldId id="271" r:id="rId7"/>
    <p:sldId id="272" r:id="rId8"/>
    <p:sldId id="260" r:id="rId9"/>
    <p:sldId id="264" r:id="rId10"/>
    <p:sldId id="267" r:id="rId11"/>
    <p:sldId id="265" r:id="rId12"/>
    <p:sldId id="266" r:id="rId13"/>
    <p:sldId id="275" r:id="rId14"/>
    <p:sldId id="277" r:id="rId15"/>
    <p:sldId id="276" r:id="rId16"/>
    <p:sldId id="273" r:id="rId17"/>
    <p:sldId id="274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007989"/>
    <a:srgbClr val="412460"/>
    <a:srgbClr val="E0771D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B4639-E531-4B28-A2DD-495F4860094B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8CBE-BA66-41A6-8A01-F66066B19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215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309B-C417-41ED-94F3-E343F2ADDD3A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ECDCD-DF30-4F88-B592-DB5C20B65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4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</a:t>
            </a:r>
            <a:r>
              <a:rPr lang="en-GB" baseline="0" dirty="0" smtClean="0"/>
              <a:t> for answer then next question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ECDCD-DF30-4F88-B592-DB5C20B655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</a:t>
            </a:r>
            <a:r>
              <a:rPr lang="en-GB" baseline="0" dirty="0" smtClean="0"/>
              <a:t> for answer then next question </a:t>
            </a:r>
            <a:r>
              <a:rPr lang="en-GB" baseline="0" dirty="0" err="1" smtClean="0"/>
              <a:t>etc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ECDCD-DF30-4F88-B592-DB5C20B655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ECDCD-DF30-4F88-B592-DB5C20B655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63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6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95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8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941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4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3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2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2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60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90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69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85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12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D6521-D196-45EF-8525-E8074B4A497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9775B-BDF0-474E-BB6C-B33749898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8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7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4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3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1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5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82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7C977-4A8E-4239-BA17-A723CCDEAAD8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0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E40F1-5BD6-4A1B-BD81-7FCFE6A7E1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01689"/>
            <a:ext cx="5889246" cy="167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04" y="6021288"/>
            <a:ext cx="2143424" cy="90500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810326" y="6525344"/>
            <a:ext cx="1281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7AC143"/>
                </a:solidFill>
              </a:rPr>
              <a:t>DEAL Information</a:t>
            </a:r>
            <a:endParaRPr lang="en-GB" sz="1200" dirty="0">
              <a:solidFill>
                <a:srgbClr val="7AC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Samaritans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7704" y="3068960"/>
            <a:ext cx="6524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DEVELOPING EMOTIONAL</a:t>
            </a:r>
            <a:r>
              <a:rPr lang="en-GB" sz="4000" baseline="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 </a:t>
            </a:r>
            <a:br>
              <a:rPr lang="en-GB" sz="4000" baseline="0" dirty="0" smtClean="0">
                <a:solidFill>
                  <a:schemeClr val="bg1"/>
                </a:solidFill>
                <a:latin typeface="Samaritans" panose="02000000000000000000" pitchFamily="2" charset="0"/>
              </a:rPr>
            </a:br>
            <a:r>
              <a:rPr lang="en-GB" sz="4000" baseline="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AWARENESS AND LISTENING</a:t>
            </a:r>
            <a:endParaRPr lang="en-GB" sz="4000" dirty="0" smtClean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91191"/>
            <a:ext cx="2093644" cy="644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902" y="260648"/>
            <a:ext cx="5580112" cy="1658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72995"/>
            <a:ext cx="718398" cy="9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8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KDUcXLtO5g?list=PLuGC7oAl5U5LOqgTRiPrFWGy3EoxI-j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844824"/>
            <a:ext cx="72728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1200"/>
              </a:spcAft>
              <a:buBlip>
                <a:blip r:embed="rId2"/>
              </a:buBlip>
            </a:pPr>
            <a:r>
              <a:rPr lang="en-GB" sz="2400" dirty="0" smtClean="0">
                <a:solidFill>
                  <a:srgbClr val="007989"/>
                </a:solidFill>
              </a:rPr>
              <a:t>Raise</a:t>
            </a:r>
            <a:r>
              <a:rPr lang="en-GB" sz="2400" strike="sngStrike" dirty="0">
                <a:solidFill>
                  <a:srgbClr val="007989"/>
                </a:solidFill>
              </a:rPr>
              <a:t> </a:t>
            </a:r>
            <a:r>
              <a:rPr lang="en-GB" sz="2400" dirty="0" smtClean="0">
                <a:solidFill>
                  <a:srgbClr val="007989"/>
                </a:solidFill>
              </a:rPr>
              <a:t>awareness </a:t>
            </a:r>
            <a:r>
              <a:rPr lang="en-GB" sz="2400" dirty="0">
                <a:solidFill>
                  <a:srgbClr val="007989"/>
                </a:solidFill>
              </a:rPr>
              <a:t>of emotional health and the importance of recognising when you need </a:t>
            </a:r>
            <a:r>
              <a:rPr lang="en-GB" sz="2400" dirty="0" smtClean="0">
                <a:solidFill>
                  <a:srgbClr val="007989"/>
                </a:solidFill>
              </a:rPr>
              <a:t>help.</a:t>
            </a:r>
            <a:endParaRPr lang="en-GB" sz="2400" dirty="0">
              <a:solidFill>
                <a:srgbClr val="007989"/>
              </a:solidFill>
            </a:endParaRPr>
          </a:p>
          <a:p>
            <a:pPr marL="342900" lvl="0" indent="-342900" fontAlgn="base">
              <a:spcAft>
                <a:spcPts val="1200"/>
              </a:spcAft>
              <a:buBlip>
                <a:blip r:embed="rId2"/>
              </a:buBlip>
            </a:pPr>
            <a:r>
              <a:rPr lang="en-GB" sz="2400" dirty="0">
                <a:solidFill>
                  <a:srgbClr val="007989"/>
                </a:solidFill>
              </a:rPr>
              <a:t>Develop help-seeking behaviour and </a:t>
            </a:r>
            <a:r>
              <a:rPr lang="en-GB" sz="2400" dirty="0" smtClean="0">
                <a:solidFill>
                  <a:srgbClr val="007989"/>
                </a:solidFill>
              </a:rPr>
              <a:t>skills.</a:t>
            </a:r>
            <a:endParaRPr lang="en-GB" sz="2400" dirty="0">
              <a:solidFill>
                <a:srgbClr val="007989"/>
              </a:solidFill>
            </a:endParaRPr>
          </a:p>
          <a:p>
            <a:pPr marL="342900" lvl="0" indent="-342900" fontAlgn="base">
              <a:spcAft>
                <a:spcPts val="1200"/>
              </a:spcAft>
              <a:buBlip>
                <a:blip r:embed="rId2"/>
              </a:buBlip>
            </a:pPr>
            <a:r>
              <a:rPr lang="en-GB" sz="2400" dirty="0">
                <a:solidFill>
                  <a:srgbClr val="007989"/>
                </a:solidFill>
              </a:rPr>
              <a:t>Develop positive coping </a:t>
            </a:r>
            <a:r>
              <a:rPr lang="en-GB" sz="2400" dirty="0" smtClean="0">
                <a:solidFill>
                  <a:srgbClr val="007989"/>
                </a:solidFill>
              </a:rPr>
              <a:t>strategies.</a:t>
            </a:r>
            <a:endParaRPr lang="en-GB" sz="2400" dirty="0">
              <a:solidFill>
                <a:srgbClr val="007989"/>
              </a:solidFill>
            </a:endParaRPr>
          </a:p>
          <a:p>
            <a:pPr marL="342900" lvl="0" indent="-342900" fontAlgn="base">
              <a:spcAft>
                <a:spcPts val="1200"/>
              </a:spcAft>
              <a:buBlip>
                <a:blip r:embed="rId2"/>
              </a:buBlip>
            </a:pPr>
            <a:r>
              <a:rPr lang="en-GB" sz="2400" dirty="0">
                <a:solidFill>
                  <a:srgbClr val="007989"/>
                </a:solidFill>
              </a:rPr>
              <a:t>Reduce</a:t>
            </a:r>
            <a:r>
              <a:rPr lang="en-GB" sz="2400" strike="sngStrike" dirty="0">
                <a:solidFill>
                  <a:srgbClr val="007989"/>
                </a:solidFill>
              </a:rPr>
              <a:t> </a:t>
            </a:r>
            <a:r>
              <a:rPr lang="en-GB" sz="2400" dirty="0">
                <a:solidFill>
                  <a:srgbClr val="007989"/>
                </a:solidFill>
              </a:rPr>
              <a:t>stigma and barriers to talking about </a:t>
            </a:r>
            <a:r>
              <a:rPr lang="en-GB" sz="2400" dirty="0" smtClean="0">
                <a:solidFill>
                  <a:srgbClr val="007989"/>
                </a:solidFill>
              </a:rPr>
              <a:t/>
            </a:r>
            <a:br>
              <a:rPr lang="en-GB" sz="2400" dirty="0" smtClean="0">
                <a:solidFill>
                  <a:srgbClr val="007989"/>
                </a:solidFill>
              </a:rPr>
            </a:br>
            <a:r>
              <a:rPr lang="en-GB" sz="2400" dirty="0" smtClean="0">
                <a:solidFill>
                  <a:srgbClr val="007989"/>
                </a:solidFill>
              </a:rPr>
              <a:t>emotional health.</a:t>
            </a:r>
            <a:endParaRPr lang="en-GB" sz="2400" dirty="0">
              <a:solidFill>
                <a:srgbClr val="007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THE AIMS OF DEAL ARE TO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499300"/>
            <a:ext cx="763284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7989"/>
                </a:solidFill>
              </a:rPr>
              <a:t>The resources are designed to be flexible and easily adaptable to </a:t>
            </a:r>
            <a:r>
              <a:rPr lang="en-GB" sz="2400" dirty="0" smtClean="0">
                <a:solidFill>
                  <a:srgbClr val="007989"/>
                </a:solidFill>
              </a:rPr>
              <a:t>meet varying </a:t>
            </a:r>
            <a:r>
              <a:rPr lang="en-GB" sz="2400" dirty="0">
                <a:solidFill>
                  <a:srgbClr val="007989"/>
                </a:solidFill>
              </a:rPr>
              <a:t>curriculum demands and most importantly, the needs of students. </a:t>
            </a:r>
            <a:endParaRPr lang="en-GB" sz="2400" dirty="0" smtClean="0">
              <a:solidFill>
                <a:srgbClr val="007989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007989"/>
                </a:solidFill>
              </a:rPr>
              <a:t>The </a:t>
            </a:r>
            <a:r>
              <a:rPr lang="en-GB" sz="2400" b="1" dirty="0">
                <a:solidFill>
                  <a:srgbClr val="007989"/>
                </a:solidFill>
              </a:rPr>
              <a:t>activities are set out in four units</a:t>
            </a:r>
            <a:r>
              <a:rPr lang="en-GB" sz="2400" b="1" dirty="0" smtClean="0">
                <a:solidFill>
                  <a:srgbClr val="007989"/>
                </a:solidFill>
              </a:rPr>
              <a:t>:</a:t>
            </a:r>
            <a:r>
              <a:rPr lang="en-GB" sz="2400" b="1" dirty="0">
                <a:solidFill>
                  <a:srgbClr val="007989"/>
                </a:solidFill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WHAT IS IN DEAL?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088" y="5036983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989"/>
                </a:solidFill>
              </a:rPr>
              <a:t>Activities are </a:t>
            </a:r>
            <a:r>
              <a:rPr lang="en-GB" sz="2400" dirty="0" smtClean="0">
                <a:solidFill>
                  <a:srgbClr val="007989"/>
                </a:solidFill>
              </a:rPr>
              <a:t>tailored to 20 </a:t>
            </a:r>
            <a:r>
              <a:rPr lang="en-GB" sz="2400" dirty="0">
                <a:solidFill>
                  <a:srgbClr val="007989"/>
                </a:solidFill>
              </a:rPr>
              <a:t>minute tutorials and full hour long sessions. There are also video and audio resources and teachers notes to accompany the resources.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3568" y="3947761"/>
            <a:ext cx="3816424" cy="1137423"/>
            <a:chOff x="4788024" y="4267242"/>
            <a:chExt cx="3816424" cy="1137423"/>
          </a:xfrm>
        </p:grpSpPr>
        <p:pic>
          <p:nvPicPr>
            <p:cNvPr id="5123" name="Picture 3" descr="\\Samfil02\Samaritans\Fundraising &amp; Communications\Communications\Design Work\NEW DESIGN WORK\BRANDING\Frame Graphics\PNG versions\paper_strip_orange_cmy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732">
              <a:off x="4788024" y="4267242"/>
              <a:ext cx="3816424" cy="113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030950" y="4558966"/>
              <a:ext cx="30920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Connecting with others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9992" y="3914906"/>
            <a:ext cx="3617183" cy="1242286"/>
            <a:chOff x="5131281" y="3162634"/>
            <a:chExt cx="3617183" cy="1242286"/>
          </a:xfrm>
        </p:grpSpPr>
        <p:pic>
          <p:nvPicPr>
            <p:cNvPr id="5124" name="Picture 4" descr="\\Samfil02\Samaritans\Fundraising &amp; Communications\Communications\Design Work\NEW DESIGN WORK\BRANDING\Frame Graphics\PNG versions\paper_strip_purple_cmy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41">
              <a:off x="5131281" y="3162634"/>
              <a:ext cx="3435700" cy="124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82344" y="3521333"/>
              <a:ext cx="33661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</a:rPr>
                <a:t>Dealing </a:t>
              </a:r>
              <a:r>
                <a:rPr lang="en-GB" sz="2400" dirty="0">
                  <a:solidFill>
                    <a:schemeClr val="bg1"/>
                  </a:solidFill>
                </a:rPr>
                <a:t>with feelings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576" y="3036512"/>
            <a:ext cx="3249175" cy="1112568"/>
            <a:chOff x="791313" y="3328143"/>
            <a:chExt cx="3249175" cy="1112568"/>
          </a:xfrm>
        </p:grpSpPr>
        <p:pic>
          <p:nvPicPr>
            <p:cNvPr id="5125" name="Picture 5" descr="\\Samfil02\Samaritans\Fundraising &amp; Communications\Communications\Design Work\NEW DESIGN WORK\BRANDING\Frame Graphics\PNG versions\paper_strip_green_cmy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6950">
              <a:off x="791313" y="3328143"/>
              <a:ext cx="3249175" cy="1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160978" y="3613666"/>
              <a:ext cx="23246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Emotional health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79214" y="3048723"/>
            <a:ext cx="3229857" cy="1100357"/>
            <a:chOff x="4379214" y="3036696"/>
            <a:chExt cx="3229857" cy="1100357"/>
          </a:xfrm>
        </p:grpSpPr>
        <p:pic>
          <p:nvPicPr>
            <p:cNvPr id="5126" name="Picture 6" descr="\\Samfil02\Samaritans\Fundraising &amp; Communications\Communications\Design Work\NEW DESIGN WORK\BRANDING\Frame Graphics\PNG versions\paper_strip_teal_cmy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962">
              <a:off x="4379214" y="3036696"/>
              <a:ext cx="3229857" cy="110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84196" y="3327375"/>
              <a:ext cx="2324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Coping strategies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WHAT IS IN DEAL?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344" y="908720"/>
            <a:ext cx="179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7AC143"/>
                </a:solidFill>
              </a:rPr>
              <a:t>Example of session</a:t>
            </a:r>
            <a:endParaRPr lang="en-GB" sz="1600" b="1" dirty="0">
              <a:solidFill>
                <a:srgbClr val="7AC14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b="17420"/>
          <a:stretch/>
        </p:blipFill>
        <p:spPr>
          <a:xfrm>
            <a:off x="2195736" y="1450789"/>
            <a:ext cx="3998760" cy="5176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2472" y="1948190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AC143"/>
                </a:solidFill>
              </a:rPr>
              <a:t>PDF</a:t>
            </a:r>
            <a:endParaRPr lang="en-GB" sz="2000" dirty="0">
              <a:solidFill>
                <a:srgbClr val="7AC143"/>
              </a:solidFill>
            </a:endParaRPr>
          </a:p>
        </p:txBody>
      </p:sp>
      <p:pic>
        <p:nvPicPr>
          <p:cNvPr id="1026" name="Picture 2" descr="\\Samfil02\Samaritans\Fundraising &amp; Communications\Communications\Design Work\NEW DESIGN WORK\BRANDING\Doodles\PNGs\annotation_arrow_fat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2612">
            <a:off x="1024623" y="2411487"/>
            <a:ext cx="963170" cy="5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WHAT IS IN DEAL?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344" y="908720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7AC143"/>
                </a:solidFill>
              </a:rPr>
              <a:t>Example of session – hand out </a:t>
            </a:r>
            <a:endParaRPr lang="en-GB" sz="1600" b="1" dirty="0">
              <a:solidFill>
                <a:srgbClr val="7AC14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r="12978" b="23405"/>
          <a:stretch/>
        </p:blipFill>
        <p:spPr>
          <a:xfrm>
            <a:off x="2133933" y="1778360"/>
            <a:ext cx="6552997" cy="4409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472" y="1948190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AC143"/>
                </a:solidFill>
              </a:rPr>
              <a:t>PDF</a:t>
            </a:r>
            <a:endParaRPr lang="en-GB" sz="2000" dirty="0">
              <a:solidFill>
                <a:srgbClr val="7AC143"/>
              </a:solidFill>
            </a:endParaRPr>
          </a:p>
        </p:txBody>
      </p:sp>
      <p:pic>
        <p:nvPicPr>
          <p:cNvPr id="10" name="Picture 2" descr="\\Samfil02\Samaritans\Fundraising &amp; Communications\Communications\Design Work\NEW DESIGN WORK\BRANDING\Doodles\PNGs\annotation_arrow_fat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2612">
            <a:off x="1024623" y="2411487"/>
            <a:ext cx="963170" cy="5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WHAT IS IN DEAL?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344" y="908720"/>
            <a:ext cx="1995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7AC143"/>
                </a:solidFill>
              </a:rPr>
              <a:t>Example of web page</a:t>
            </a:r>
            <a:endParaRPr lang="en-GB" sz="1600" b="1" dirty="0">
              <a:solidFill>
                <a:srgbClr val="7AC143"/>
              </a:solidFill>
            </a:endParaRPr>
          </a:p>
        </p:txBody>
      </p:sp>
      <p:pic>
        <p:nvPicPr>
          <p:cNvPr id="1026" name="Picture 2" descr="C:\Users\davidfo\Desktop\FireShot-Screen-Capture-#078---'Ups-and-downs-of-the-day---Teaching-Resource-I-Samaritans'---www_samaritans_org_node_179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642"/>
          <a:stretch/>
        </p:blipFill>
        <p:spPr bwMode="auto">
          <a:xfrm>
            <a:off x="1259632" y="1628800"/>
            <a:ext cx="5722322" cy="44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WHAT YOUNG PEOPLE SAY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719" y="53732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i="1" dirty="0" smtClean="0">
                <a:solidFill>
                  <a:srgbClr val="007989"/>
                </a:solidFill>
              </a:rPr>
              <a:t>“I </a:t>
            </a:r>
            <a:r>
              <a:rPr lang="en-GB" sz="2000" i="1" dirty="0">
                <a:solidFill>
                  <a:srgbClr val="007989"/>
                </a:solidFill>
              </a:rPr>
              <a:t>learned to always speak to someone and don’t hold your feelings </a:t>
            </a:r>
            <a:r>
              <a:rPr lang="en-GB" sz="2000" i="1" dirty="0" smtClean="0">
                <a:solidFill>
                  <a:srgbClr val="007989"/>
                </a:solidFill>
              </a:rPr>
              <a:t>in.”</a:t>
            </a:r>
            <a:endParaRPr lang="en-GB" sz="2000" i="1" dirty="0">
              <a:solidFill>
                <a:srgbClr val="007989"/>
              </a:solidFill>
            </a:endParaRPr>
          </a:p>
        </p:txBody>
      </p:sp>
      <p:pic>
        <p:nvPicPr>
          <p:cNvPr id="6147" name="Picture 3" descr="\\Samfil02\Samaritans\Fundraising &amp; Communications\Communications\Design Work\NEW DESIGN WORK\BRANDING\Illustrations\Illustrations for WORD 2013\PNGs for WORD templates\speech bubble_te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52736"/>
            <a:ext cx="2095891" cy="15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5719" y="18467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i="1" dirty="0">
                <a:solidFill>
                  <a:srgbClr val="007989"/>
                </a:solidFill>
              </a:rPr>
              <a:t>“It can give people the courage to ask for help and know they are not </a:t>
            </a:r>
            <a:r>
              <a:rPr lang="en-GB" sz="2000" i="1" dirty="0" smtClean="0">
                <a:solidFill>
                  <a:srgbClr val="007989"/>
                </a:solidFill>
              </a:rPr>
              <a:t>alone.”</a:t>
            </a:r>
            <a:endParaRPr lang="en-GB" sz="2000" i="1" dirty="0">
              <a:solidFill>
                <a:srgbClr val="007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9277" y="4397042"/>
            <a:ext cx="5040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rgbClr val="007989"/>
                </a:solidFill>
              </a:rPr>
              <a:t>“I </a:t>
            </a:r>
            <a:r>
              <a:rPr lang="en-GB" sz="2000" i="1" dirty="0">
                <a:solidFill>
                  <a:srgbClr val="007989"/>
                </a:solidFill>
              </a:rPr>
              <a:t>learned something valuable in each </a:t>
            </a:r>
            <a:r>
              <a:rPr lang="en-GB" sz="2000" i="1" dirty="0" smtClean="0">
                <a:solidFill>
                  <a:srgbClr val="007989"/>
                </a:solidFill>
              </a:rPr>
              <a:t>session.”</a:t>
            </a:r>
            <a:endParaRPr lang="en-GB" sz="2000" i="1" dirty="0">
              <a:solidFill>
                <a:srgbClr val="007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2431" y="3437476"/>
            <a:ext cx="4444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rgbClr val="007989"/>
                </a:solidFill>
              </a:rPr>
              <a:t>“It </a:t>
            </a:r>
            <a:r>
              <a:rPr lang="en-GB" sz="2000" i="1" dirty="0">
                <a:solidFill>
                  <a:srgbClr val="007989"/>
                </a:solidFill>
              </a:rPr>
              <a:t>can impact on people who need </a:t>
            </a:r>
            <a:r>
              <a:rPr lang="en-GB" sz="2000" i="1" dirty="0" smtClean="0">
                <a:solidFill>
                  <a:srgbClr val="007989"/>
                </a:solidFill>
              </a:rPr>
              <a:t>help.”</a:t>
            </a:r>
            <a:endParaRPr lang="en-GB" sz="2000" i="1" dirty="0">
              <a:solidFill>
                <a:srgbClr val="007989"/>
              </a:solidFill>
            </a:endParaRPr>
          </a:p>
        </p:txBody>
      </p:sp>
      <p:pic>
        <p:nvPicPr>
          <p:cNvPr id="10" name="Picture 3" descr="\\Samfil02\Samaritans\Fundraising &amp; Communications\Communications\Design Work\NEW DESIGN WORK\BRANDING\Illustrations\Illustrations for WORD 2013\PNGs for WORD templates\speech bubble_t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60" y="2939683"/>
            <a:ext cx="1313934" cy="99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15999">
            <a:off x="2469625" y="2826365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007989"/>
                </a:solidFill>
              </a:rPr>
              <a:t>www.samaritans.org/deal</a:t>
            </a:r>
            <a:endParaRPr lang="en-GB" sz="3600" dirty="0">
              <a:solidFill>
                <a:srgbClr val="007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32656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DEAL ONLINE 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344" y="908720"/>
            <a:ext cx="877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7AC143"/>
                </a:solidFill>
              </a:rPr>
              <a:t>Website</a:t>
            </a:r>
            <a:endParaRPr lang="en-GB" sz="1600" b="1" dirty="0">
              <a:solidFill>
                <a:srgbClr val="7AC143"/>
              </a:solidFill>
            </a:endParaRPr>
          </a:p>
        </p:txBody>
      </p:sp>
      <p:pic>
        <p:nvPicPr>
          <p:cNvPr id="1026" name="Picture 2" descr="\\Samfil02\Samaritans\Fundraising &amp; Communications\Communications\Design Work\NEW DESIGN WORK\BRANDING\Illustrations\Illustrations for WORD 2013\PNGs for WORD templates\globe te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2" y="2293997"/>
            <a:ext cx="1594404" cy="171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DID YOU KNOW?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308" y="1628800"/>
            <a:ext cx="6949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rgbClr val="007989"/>
                </a:solidFill>
              </a:rPr>
              <a:t>In a 2014 (Health Behaviour in school age children PHE) report conducted in 6000 young people in England.</a:t>
            </a:r>
          </a:p>
          <a:p>
            <a:endParaRPr lang="en-GB" sz="2000" dirty="0">
              <a:solidFill>
                <a:srgbClr val="007989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GB" sz="2000" b="1" dirty="0" smtClean="0">
                <a:solidFill>
                  <a:srgbClr val="007989"/>
                </a:solidFill>
              </a:rPr>
              <a:t>What percentage of 15 year olds reported they self harmed?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3645024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GB" sz="2000" b="1" dirty="0">
                <a:solidFill>
                  <a:srgbClr val="007989"/>
                </a:solidFill>
              </a:rPr>
              <a:t>How many young people under 18 received specialist treatment for alcohol or drug problems in 2012-13?</a:t>
            </a:r>
          </a:p>
          <a:p>
            <a:pPr marL="355600"/>
            <a:r>
              <a:rPr lang="en-GB" sz="2000" dirty="0" smtClean="0">
                <a:solidFill>
                  <a:srgbClr val="007989"/>
                </a:solidFill>
              </a:rPr>
              <a:t>Approx</a:t>
            </a:r>
            <a:r>
              <a:rPr lang="en-GB" sz="2000" dirty="0">
                <a:solidFill>
                  <a:srgbClr val="007989"/>
                </a:solidFill>
              </a:rPr>
              <a:t>. 10,000</a:t>
            </a:r>
          </a:p>
          <a:p>
            <a:pPr marL="355600"/>
            <a:r>
              <a:rPr lang="en-GB" sz="2000" dirty="0">
                <a:solidFill>
                  <a:srgbClr val="007989"/>
                </a:solidFill>
              </a:rPr>
              <a:t>Approx. 20,000</a:t>
            </a:r>
          </a:p>
          <a:p>
            <a:pPr marL="355600"/>
            <a:r>
              <a:rPr lang="en-GB" sz="2000" dirty="0">
                <a:solidFill>
                  <a:srgbClr val="007989"/>
                </a:solidFill>
              </a:rPr>
              <a:t>Approx. </a:t>
            </a:r>
            <a:r>
              <a:rPr lang="en-GB" sz="2000" dirty="0" smtClean="0">
                <a:solidFill>
                  <a:srgbClr val="007989"/>
                </a:solidFill>
              </a:rPr>
              <a:t>30,000</a:t>
            </a:r>
            <a:endParaRPr lang="en-GB" sz="2000" dirty="0">
              <a:solidFill>
                <a:srgbClr val="00798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344" y="908720"/>
            <a:ext cx="3869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7AC143"/>
                </a:solidFill>
              </a:rPr>
              <a:t>What are the issues for young people now?</a:t>
            </a:r>
            <a:endParaRPr lang="en-GB" sz="1600" b="1" dirty="0">
              <a:solidFill>
                <a:srgbClr val="7AC14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1313" y="2924944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7AC143"/>
                </a:solidFill>
              </a:rPr>
              <a:t>20</a:t>
            </a:r>
            <a:r>
              <a:rPr lang="en-GB" sz="2000" b="1" dirty="0">
                <a:solidFill>
                  <a:srgbClr val="7AC143"/>
                </a:solidFill>
              </a:rPr>
              <a:t>%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9632" y="530120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7AC143"/>
                </a:solidFill>
              </a:rPr>
              <a:t>20,032 </a:t>
            </a:r>
            <a:r>
              <a:rPr lang="en-GB" sz="2000" b="1" dirty="0">
                <a:solidFill>
                  <a:srgbClr val="7AC143"/>
                </a:solidFill>
              </a:rPr>
              <a:t>young </a:t>
            </a:r>
            <a:r>
              <a:rPr lang="en-GB" sz="2000" b="1" dirty="0" smtClean="0">
                <a:solidFill>
                  <a:srgbClr val="7AC143"/>
                </a:solidFill>
              </a:rPr>
              <a:t>people</a:t>
            </a:r>
            <a:r>
              <a:rPr lang="en-GB" sz="2000" b="1" dirty="0">
                <a:solidFill>
                  <a:srgbClr val="7AC143"/>
                </a:solidFill>
              </a:rPr>
              <a:t> </a:t>
            </a:r>
            <a:r>
              <a:rPr lang="en-GB" sz="2000" dirty="0" smtClean="0">
                <a:solidFill>
                  <a:srgbClr val="7AC143"/>
                </a:solidFill>
              </a:rPr>
              <a:t>–  </a:t>
            </a:r>
            <a:r>
              <a:rPr lang="en-GB" sz="2000" dirty="0">
                <a:solidFill>
                  <a:srgbClr val="7AC143"/>
                </a:solidFill>
              </a:rPr>
              <a:t>we continue to rank among the countries with the highest levels of consumption among those who do drink</a:t>
            </a:r>
          </a:p>
        </p:txBody>
      </p:sp>
      <p:pic>
        <p:nvPicPr>
          <p:cNvPr id="1026" name="Picture 2" descr="\\Samfil02\Samaritans\Fundraising &amp; Communications\Communications\Design Work\NEW DESIGN WORK\BRANDING\Doodles\PNGs\arrow_t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264" y="5284391"/>
            <a:ext cx="381224" cy="3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DID YOU KNOW?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70080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GB" sz="2000" b="1" dirty="0">
                <a:solidFill>
                  <a:srgbClr val="007989"/>
                </a:solidFill>
              </a:rPr>
              <a:t>How many children in every class in England a</a:t>
            </a:r>
            <a:r>
              <a:rPr lang="en-GB" sz="2000" b="1" dirty="0" smtClean="0">
                <a:solidFill>
                  <a:srgbClr val="007989"/>
                </a:solidFill>
              </a:rPr>
              <a:t>ged </a:t>
            </a:r>
            <a:r>
              <a:rPr lang="en-GB" sz="2000" b="1" dirty="0">
                <a:solidFill>
                  <a:srgbClr val="007989"/>
                </a:solidFill>
              </a:rPr>
              <a:t>5-16 suffer from a diagnosable mental health disorder</a:t>
            </a:r>
            <a:r>
              <a:rPr lang="en-GB" sz="2000" b="1" dirty="0" smtClean="0">
                <a:solidFill>
                  <a:srgbClr val="007989"/>
                </a:solidFill>
              </a:rPr>
              <a:t>?</a:t>
            </a:r>
            <a:endParaRPr lang="en-GB" sz="2000" b="1" dirty="0">
              <a:solidFill>
                <a:srgbClr val="007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7" y="299695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GB" sz="2000" b="1" dirty="0">
                <a:solidFill>
                  <a:srgbClr val="007989"/>
                </a:solidFill>
              </a:rPr>
              <a:t>The </a:t>
            </a:r>
            <a:r>
              <a:rPr lang="en-GB" sz="2000" b="1" dirty="0" smtClean="0">
                <a:solidFill>
                  <a:srgbClr val="007989"/>
                </a:solidFill>
              </a:rPr>
              <a:t>Good </a:t>
            </a:r>
            <a:r>
              <a:rPr lang="en-GB" sz="2000" b="1" dirty="0">
                <a:solidFill>
                  <a:srgbClr val="007989"/>
                </a:solidFill>
              </a:rPr>
              <a:t>C</a:t>
            </a:r>
            <a:r>
              <a:rPr lang="en-GB" sz="2000" b="1" dirty="0" smtClean="0">
                <a:solidFill>
                  <a:srgbClr val="007989"/>
                </a:solidFill>
              </a:rPr>
              <a:t>hildhood </a:t>
            </a:r>
            <a:r>
              <a:rPr lang="en-GB" sz="2000" b="1" dirty="0">
                <a:solidFill>
                  <a:srgbClr val="007989"/>
                </a:solidFill>
              </a:rPr>
              <a:t>R</a:t>
            </a:r>
            <a:r>
              <a:rPr lang="en-GB" sz="2000" b="1" dirty="0" smtClean="0">
                <a:solidFill>
                  <a:srgbClr val="007989"/>
                </a:solidFill>
              </a:rPr>
              <a:t>eport </a:t>
            </a:r>
            <a:r>
              <a:rPr lang="en-GB" sz="2000" b="1" dirty="0">
                <a:solidFill>
                  <a:srgbClr val="007989"/>
                </a:solidFill>
              </a:rPr>
              <a:t>2013 states at which age is </a:t>
            </a:r>
            <a:r>
              <a:rPr lang="en-GB" sz="2000" b="1" dirty="0" smtClean="0">
                <a:solidFill>
                  <a:srgbClr val="007989"/>
                </a:solidFill>
              </a:rPr>
              <a:t>wellbeing </a:t>
            </a:r>
            <a:r>
              <a:rPr lang="en-GB" sz="2000" b="1" dirty="0">
                <a:solidFill>
                  <a:srgbClr val="007989"/>
                </a:solidFill>
              </a:rPr>
              <a:t>at its lowest for young people (aged 15-17</a:t>
            </a:r>
            <a:r>
              <a:rPr lang="en-GB" sz="2000" b="1" dirty="0" smtClean="0">
                <a:solidFill>
                  <a:srgbClr val="007989"/>
                </a:solidFill>
              </a:rPr>
              <a:t>)?</a:t>
            </a:r>
            <a:r>
              <a:rPr lang="en-GB" sz="2000" b="1" dirty="0">
                <a:solidFill>
                  <a:srgbClr val="007989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4365104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GB" sz="2000" b="1" dirty="0">
                <a:solidFill>
                  <a:srgbClr val="007989"/>
                </a:solidFill>
              </a:rPr>
              <a:t>There has been an increase in the number of young people being admitted to hospital because of self harm. Over the last ten years this figure has increased </a:t>
            </a:r>
            <a:r>
              <a:rPr lang="en-GB" sz="2000" b="1" dirty="0" smtClean="0">
                <a:solidFill>
                  <a:srgbClr val="007989"/>
                </a:solidFill>
              </a:rPr>
              <a:t>by:</a:t>
            </a:r>
            <a:endParaRPr lang="en-GB" sz="2000" b="1" dirty="0">
              <a:solidFill>
                <a:srgbClr val="007989"/>
              </a:solidFill>
            </a:endParaRPr>
          </a:p>
          <a:p>
            <a:pPr marL="355600"/>
            <a:r>
              <a:rPr lang="en-GB" sz="2000" dirty="0">
                <a:solidFill>
                  <a:srgbClr val="007989"/>
                </a:solidFill>
              </a:rPr>
              <a:t>27</a:t>
            </a:r>
            <a:r>
              <a:rPr lang="en-GB" sz="2000" dirty="0" smtClean="0">
                <a:solidFill>
                  <a:srgbClr val="007989"/>
                </a:solidFill>
              </a:rPr>
              <a:t>%, 53%, or 68%</a:t>
            </a:r>
            <a:endParaRPr lang="en-GB" sz="2000" dirty="0">
              <a:solidFill>
                <a:srgbClr val="007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344" y="908720"/>
            <a:ext cx="3869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7AC143"/>
                </a:solidFill>
              </a:rPr>
              <a:t>What are the issues for young people now?</a:t>
            </a:r>
            <a:endParaRPr lang="en-GB" sz="1600" b="1" dirty="0">
              <a:solidFill>
                <a:srgbClr val="7AC14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42088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7AC143"/>
                </a:solidFill>
              </a:rPr>
              <a:t>3</a:t>
            </a:r>
            <a:endParaRPr lang="en-GB" sz="2000" b="1" dirty="0">
              <a:solidFill>
                <a:srgbClr val="7AC14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371703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7AC143"/>
                </a:solidFill>
              </a:rPr>
              <a:t>15</a:t>
            </a:r>
            <a:endParaRPr lang="en-GB" sz="2000" b="1" dirty="0">
              <a:solidFill>
                <a:srgbClr val="7AC14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5733256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7AC143"/>
                </a:solidFill>
              </a:rPr>
              <a:t>68</a:t>
            </a:r>
            <a:r>
              <a:rPr lang="en-GB" sz="2000" b="1" dirty="0">
                <a:solidFill>
                  <a:srgbClr val="7AC143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193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556792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2400" b="1" dirty="0">
                <a:solidFill>
                  <a:srgbClr val="007989"/>
                </a:solidFill>
              </a:rPr>
              <a:t>Public Health England have found that:</a:t>
            </a:r>
          </a:p>
          <a:p>
            <a:pPr marL="342900" lvl="0" indent="-342900">
              <a:spcAft>
                <a:spcPts val="900"/>
              </a:spcAft>
              <a:buBlip>
                <a:blip r:embed="rId2"/>
              </a:buBlip>
            </a:pPr>
            <a:r>
              <a:rPr lang="en-GB" sz="2400" dirty="0">
                <a:solidFill>
                  <a:srgbClr val="007989"/>
                </a:solidFill>
              </a:rPr>
              <a:t>Students with better health and wellbeing are likely to achieve more </a:t>
            </a:r>
            <a:r>
              <a:rPr lang="en-GB" sz="2400" dirty="0" smtClean="0">
                <a:solidFill>
                  <a:srgbClr val="007989"/>
                </a:solidFill>
              </a:rPr>
              <a:t>academically.</a:t>
            </a:r>
            <a:endParaRPr lang="en-GB" sz="2400" dirty="0">
              <a:solidFill>
                <a:srgbClr val="007989"/>
              </a:solidFill>
            </a:endParaRPr>
          </a:p>
          <a:p>
            <a:pPr marL="342900" lvl="0" indent="-342900">
              <a:spcAft>
                <a:spcPts val="900"/>
              </a:spcAft>
              <a:buBlip>
                <a:blip r:embed="rId2"/>
              </a:buBlip>
            </a:pPr>
            <a:r>
              <a:rPr lang="en-GB" sz="2400" dirty="0">
                <a:solidFill>
                  <a:srgbClr val="007989"/>
                </a:solidFill>
              </a:rPr>
              <a:t>Effective social-emotional competencies are associated with greater health and </a:t>
            </a:r>
            <a:r>
              <a:rPr lang="en-GB" sz="2400" dirty="0" smtClean="0">
                <a:solidFill>
                  <a:srgbClr val="007989"/>
                </a:solidFill>
              </a:rPr>
              <a:t>wellbeing </a:t>
            </a:r>
            <a:r>
              <a:rPr lang="en-GB" sz="2400" dirty="0">
                <a:solidFill>
                  <a:srgbClr val="007989"/>
                </a:solidFill>
              </a:rPr>
              <a:t>and better school </a:t>
            </a:r>
            <a:r>
              <a:rPr lang="en-GB" sz="2400" dirty="0" smtClean="0">
                <a:solidFill>
                  <a:srgbClr val="007989"/>
                </a:solidFill>
              </a:rPr>
              <a:t>performance.</a:t>
            </a:r>
            <a:endParaRPr lang="en-GB" sz="2400" dirty="0">
              <a:solidFill>
                <a:srgbClr val="007989"/>
              </a:solidFill>
            </a:endParaRPr>
          </a:p>
          <a:p>
            <a:pPr marL="342900" lvl="0" indent="-342900">
              <a:spcAft>
                <a:spcPts val="900"/>
              </a:spcAft>
              <a:buBlip>
                <a:blip r:embed="rId2"/>
              </a:buBlip>
            </a:pPr>
            <a:r>
              <a:rPr lang="en-GB" sz="2400" dirty="0" smtClean="0">
                <a:solidFill>
                  <a:srgbClr val="007989"/>
                </a:solidFill>
              </a:rPr>
              <a:t>School </a:t>
            </a:r>
            <a:r>
              <a:rPr lang="en-GB" sz="2400" dirty="0">
                <a:solidFill>
                  <a:srgbClr val="007989"/>
                </a:solidFill>
              </a:rPr>
              <a:t>culture, ethos and environment </a:t>
            </a:r>
            <a:r>
              <a:rPr lang="en-GB" sz="2400" dirty="0" smtClean="0">
                <a:solidFill>
                  <a:srgbClr val="007989"/>
                </a:solidFill>
              </a:rPr>
              <a:t>influence </a:t>
            </a:r>
            <a:r>
              <a:rPr lang="en-GB" sz="2400" dirty="0">
                <a:solidFill>
                  <a:srgbClr val="007989"/>
                </a:solidFill>
              </a:rPr>
              <a:t>student health and wellbeing and readiness to </a:t>
            </a:r>
            <a:r>
              <a:rPr lang="en-GB" sz="2400" dirty="0" smtClean="0">
                <a:solidFill>
                  <a:srgbClr val="007989"/>
                </a:solidFill>
              </a:rPr>
              <a:t>learn.</a:t>
            </a:r>
            <a:endParaRPr lang="en-GB" sz="2400" dirty="0">
              <a:solidFill>
                <a:srgbClr val="007989"/>
              </a:solidFill>
            </a:endParaRPr>
          </a:p>
          <a:p>
            <a:pPr marL="342900" lvl="0" indent="-342900">
              <a:spcAft>
                <a:spcPts val="900"/>
              </a:spcAft>
              <a:buBlip>
                <a:blip r:embed="rId2"/>
              </a:buBlip>
            </a:pPr>
            <a:r>
              <a:rPr lang="en-GB" sz="2400" dirty="0" smtClean="0">
                <a:solidFill>
                  <a:srgbClr val="007989"/>
                </a:solidFill>
              </a:rPr>
              <a:t>Student </a:t>
            </a:r>
            <a:r>
              <a:rPr lang="en-GB" sz="2400" dirty="0">
                <a:solidFill>
                  <a:srgbClr val="007989"/>
                </a:solidFill>
              </a:rPr>
              <a:t>health and wellbeing influences, and is influenced </a:t>
            </a:r>
            <a:r>
              <a:rPr lang="en-GB" sz="2400" dirty="0" smtClean="0">
                <a:solidFill>
                  <a:srgbClr val="007989"/>
                </a:solidFill>
              </a:rPr>
              <a:t>by</a:t>
            </a:r>
            <a:r>
              <a:rPr lang="en-GB" sz="2400" dirty="0">
                <a:solidFill>
                  <a:srgbClr val="007989"/>
                </a:solidFill>
              </a:rPr>
              <a:t>, measures of school </a:t>
            </a:r>
            <a:r>
              <a:rPr lang="en-GB" sz="2400" dirty="0" smtClean="0">
                <a:solidFill>
                  <a:srgbClr val="007989"/>
                </a:solidFill>
              </a:rPr>
              <a:t>effectiveness.</a:t>
            </a:r>
            <a:endParaRPr lang="en-GB" sz="2400" dirty="0">
              <a:solidFill>
                <a:srgbClr val="007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DID YOU KNOW?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Samfil02\Samaritans\Fundraising &amp; Communications\Communications\Design Work\NEW DESIGN WORK\BRANDING\Frame Graphics\PNG versions\paper_st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7930"/>
            <a:ext cx="4716016" cy="15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WHAT DO YOU THINK?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21425009">
            <a:off x="761100" y="2005916"/>
            <a:ext cx="3513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989"/>
                </a:solidFill>
              </a:rPr>
              <a:t>Please take time to discuss</a:t>
            </a:r>
          </a:p>
        </p:txBody>
      </p:sp>
      <p:pic>
        <p:nvPicPr>
          <p:cNvPr id="2050" name="Picture 2" descr="\\Samfil02\Samaritans\Fundraising &amp; Communications\Communications\Design Work\NEW DESIGN WORK\BRANDING\Illustrations\Illustrations for WORD 2013\PNGs for WORD templates\people talking t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12" y="2164878"/>
            <a:ext cx="3517399" cy="328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WHAT YOUNG PEOPLE SAY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344" y="908720"/>
            <a:ext cx="20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7AC143"/>
                </a:solidFill>
              </a:rPr>
              <a:t>Video – Young people</a:t>
            </a:r>
            <a:endParaRPr lang="en-GB" sz="1600" b="1" dirty="0">
              <a:solidFill>
                <a:srgbClr val="7AC143"/>
              </a:solidFill>
            </a:endParaRPr>
          </a:p>
        </p:txBody>
      </p:sp>
      <p:pic>
        <p:nvPicPr>
          <p:cNvPr id="5" name="gKDUcXLtO5g?list=PLuGC7oAl5U5LOqgTRiPrFWGy3EoxI-je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7602" y="1412776"/>
            <a:ext cx="71687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WHY IS DEAL IMPORTANT?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pic>
        <p:nvPicPr>
          <p:cNvPr id="3075" name="Picture 3" descr="\\Samfil02\Samaritans\Fundraising &amp; Communications\Communications\Design Work\NEW DESIGN WORK\BRANDING\Illustrations\Illustrations for WORD 2013\PNGs for WORD templates\paper strip te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120">
            <a:off x="-36069" y="1252112"/>
            <a:ext cx="8502458" cy="44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1966188"/>
            <a:ext cx="75398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Using the experience and expertise of Samaritans to promote awareness of emotional health in young people</a:t>
            </a:r>
            <a:r>
              <a:rPr lang="en-GB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DEAL, Developing Emotional Awareness and Listening</a:t>
            </a:r>
            <a:r>
              <a:rPr lang="en-GB" sz="2400" dirty="0" smtClean="0">
                <a:solidFill>
                  <a:schemeClr val="bg1"/>
                </a:solidFill>
              </a:rPr>
              <a:t>, 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is </a:t>
            </a:r>
            <a:r>
              <a:rPr lang="en-GB" sz="2400" dirty="0">
                <a:solidFill>
                  <a:schemeClr val="bg1"/>
                </a:solidFill>
              </a:rPr>
              <a:t>a </a:t>
            </a:r>
            <a:r>
              <a:rPr lang="en-GB" sz="2400" dirty="0" smtClean="0">
                <a:solidFill>
                  <a:schemeClr val="bg1"/>
                </a:solidFill>
              </a:rPr>
              <a:t>set of free </a:t>
            </a:r>
            <a:r>
              <a:rPr lang="en-GB" sz="2400" dirty="0">
                <a:solidFill>
                  <a:schemeClr val="bg1"/>
                </a:solidFill>
              </a:rPr>
              <a:t>online </a:t>
            </a:r>
            <a:r>
              <a:rPr lang="en-GB" sz="2400" dirty="0" smtClean="0">
                <a:solidFill>
                  <a:schemeClr val="bg1"/>
                </a:solidFill>
              </a:rPr>
              <a:t>resources </a:t>
            </a:r>
            <a:r>
              <a:rPr lang="en-GB" sz="2400" dirty="0">
                <a:solidFill>
                  <a:schemeClr val="bg1"/>
                </a:solidFill>
              </a:rPr>
              <a:t>for schools and colleges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It </a:t>
            </a:r>
            <a:r>
              <a:rPr lang="en-GB" sz="2400" dirty="0">
                <a:solidFill>
                  <a:schemeClr val="bg1"/>
                </a:solidFill>
              </a:rPr>
              <a:t>was developed with young people, teachers and </a:t>
            </a:r>
            <a:r>
              <a:rPr lang="en-GB" sz="2400" dirty="0" smtClean="0">
                <a:solidFill>
                  <a:schemeClr val="bg1"/>
                </a:solidFill>
              </a:rPr>
              <a:t/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partner </a:t>
            </a:r>
            <a:r>
              <a:rPr lang="en-GB" sz="2400" dirty="0">
                <a:solidFill>
                  <a:schemeClr val="bg1"/>
                </a:solidFill>
              </a:rPr>
              <a:t>organisations.</a:t>
            </a:r>
          </a:p>
        </p:txBody>
      </p:sp>
    </p:spTree>
    <p:extLst>
      <p:ext uri="{BB962C8B-B14F-4D97-AF65-F5344CB8AC3E}">
        <p14:creationId xmlns:p14="http://schemas.microsoft.com/office/powerpoint/2010/main" val="898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844823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srgbClr val="007989"/>
                </a:solidFill>
              </a:rPr>
              <a:t>Samaritans believe that educating young people about emotional health will result in improved wellbeing and health outcomes for young people. </a:t>
            </a:r>
            <a:endParaRPr lang="en-GB" sz="2400" dirty="0" smtClean="0">
              <a:solidFill>
                <a:srgbClr val="007989"/>
              </a:solidFill>
            </a:endParaRPr>
          </a:p>
          <a:p>
            <a:pPr lvl="0"/>
            <a:endParaRPr lang="en-GB" sz="2400" dirty="0">
              <a:solidFill>
                <a:srgbClr val="007989"/>
              </a:solidFill>
            </a:endParaRPr>
          </a:p>
          <a:p>
            <a:pPr lvl="0"/>
            <a:r>
              <a:rPr lang="en-GB" sz="2400" dirty="0" smtClean="0">
                <a:solidFill>
                  <a:srgbClr val="007989"/>
                </a:solidFill>
              </a:rPr>
              <a:t>It </a:t>
            </a:r>
            <a:r>
              <a:rPr lang="en-GB" sz="2400" dirty="0">
                <a:solidFill>
                  <a:srgbClr val="007989"/>
                </a:solidFill>
              </a:rPr>
              <a:t>will mean more young people will access the support they need earlier, reducing potential mental health problems and ultimately reducing the numbers of suicides.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WHAT IS DEAL?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pic>
        <p:nvPicPr>
          <p:cNvPr id="4098" name="Picture 2" descr="\\Samfil02\Samaritans\Fundraising &amp; Communications\Communications\Design Work\NEW DESIGN WORK\BRANDING\Illustrations\Illustrations for WORD 2013\PNGs for WORD templates\eye te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22479"/>
            <a:ext cx="1770892" cy="12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20840"/>
            <a:ext cx="77768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en-GB" sz="2400" dirty="0">
                <a:solidFill>
                  <a:srgbClr val="007989"/>
                </a:solidFill>
              </a:rPr>
              <a:t>The original DEAL resources, which have been widely </a:t>
            </a:r>
            <a:r>
              <a:rPr lang="en-GB" sz="2400" dirty="0" smtClean="0">
                <a:solidFill>
                  <a:srgbClr val="007989"/>
                </a:solidFill>
              </a:rPr>
              <a:t/>
            </a:r>
            <a:br>
              <a:rPr lang="en-GB" sz="2400" dirty="0" smtClean="0">
                <a:solidFill>
                  <a:srgbClr val="007989"/>
                </a:solidFill>
              </a:rPr>
            </a:br>
            <a:r>
              <a:rPr lang="en-GB" sz="2400" dirty="0" smtClean="0">
                <a:solidFill>
                  <a:srgbClr val="007989"/>
                </a:solidFill>
              </a:rPr>
              <a:t>used </a:t>
            </a:r>
            <a:r>
              <a:rPr lang="en-GB" sz="2400" dirty="0">
                <a:solidFill>
                  <a:srgbClr val="007989"/>
                </a:solidFill>
              </a:rPr>
              <a:t>across the UK and Ireland were reviewed by over </a:t>
            </a:r>
            <a:r>
              <a:rPr lang="en-GB" sz="2400" dirty="0" smtClean="0">
                <a:solidFill>
                  <a:srgbClr val="007989"/>
                </a:solidFill>
              </a:rPr>
              <a:t/>
            </a:r>
            <a:br>
              <a:rPr lang="en-GB" sz="2400" dirty="0" smtClean="0">
                <a:solidFill>
                  <a:srgbClr val="007989"/>
                </a:solidFill>
              </a:rPr>
            </a:br>
            <a:r>
              <a:rPr lang="en-GB" sz="2400" b="1" dirty="0" smtClean="0">
                <a:solidFill>
                  <a:srgbClr val="007989"/>
                </a:solidFill>
              </a:rPr>
              <a:t>160 </a:t>
            </a:r>
            <a:r>
              <a:rPr lang="en-GB" sz="2400" b="1" dirty="0">
                <a:solidFill>
                  <a:srgbClr val="007989"/>
                </a:solidFill>
              </a:rPr>
              <a:t>individuals </a:t>
            </a:r>
            <a:r>
              <a:rPr lang="en-GB" sz="2400" dirty="0" smtClean="0">
                <a:solidFill>
                  <a:srgbClr val="007989"/>
                </a:solidFill>
              </a:rPr>
              <a:t>who </a:t>
            </a:r>
            <a:r>
              <a:rPr lang="en-GB" sz="2400" dirty="0">
                <a:solidFill>
                  <a:srgbClr val="007989"/>
                </a:solidFill>
              </a:rPr>
              <a:t>were volunteers, teachers or other educational professionals. 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en-GB" sz="2400" b="1" dirty="0">
                <a:solidFill>
                  <a:srgbClr val="007989"/>
                </a:solidFill>
              </a:rPr>
              <a:t>Over 30 schools</a:t>
            </a:r>
            <a:r>
              <a:rPr lang="en-GB" sz="2400" dirty="0" smtClean="0">
                <a:solidFill>
                  <a:srgbClr val="007989"/>
                </a:solidFill>
              </a:rPr>
              <a:t>, </a:t>
            </a:r>
            <a:r>
              <a:rPr lang="en-GB" sz="2400" dirty="0">
                <a:solidFill>
                  <a:srgbClr val="007989"/>
                </a:solidFill>
              </a:rPr>
              <a:t>youth organisations and e</a:t>
            </a:r>
            <a:r>
              <a:rPr lang="en-GB" sz="2400" dirty="0" smtClean="0">
                <a:solidFill>
                  <a:srgbClr val="007989"/>
                </a:solidFill>
              </a:rPr>
              <a:t>ducational </a:t>
            </a:r>
            <a:r>
              <a:rPr lang="en-GB" sz="2400" dirty="0">
                <a:solidFill>
                  <a:srgbClr val="007989"/>
                </a:solidFill>
              </a:rPr>
              <a:t>p</a:t>
            </a:r>
            <a:r>
              <a:rPr lang="en-GB" sz="2400" dirty="0" smtClean="0">
                <a:solidFill>
                  <a:srgbClr val="007989"/>
                </a:solidFill>
              </a:rPr>
              <a:t>rofessionals </a:t>
            </a:r>
            <a:r>
              <a:rPr lang="en-GB" sz="2400" dirty="0">
                <a:solidFill>
                  <a:srgbClr val="007989"/>
                </a:solidFill>
              </a:rPr>
              <a:t>have seen and trialled various components of the new resource.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en-GB" sz="2400" b="1" dirty="0">
                <a:solidFill>
                  <a:srgbClr val="007989"/>
                </a:solidFill>
              </a:rPr>
              <a:t>Young people </a:t>
            </a:r>
            <a:r>
              <a:rPr lang="en-GB" sz="2400" dirty="0">
                <a:solidFill>
                  <a:srgbClr val="007989"/>
                </a:solidFill>
              </a:rPr>
              <a:t>designed and </a:t>
            </a:r>
            <a:r>
              <a:rPr lang="en-GB" sz="2400" dirty="0" smtClean="0">
                <a:solidFill>
                  <a:srgbClr val="007989"/>
                </a:solidFill>
              </a:rPr>
              <a:t>created </a:t>
            </a:r>
            <a:r>
              <a:rPr lang="en-GB" sz="2400" dirty="0">
                <a:solidFill>
                  <a:srgbClr val="007989"/>
                </a:solidFill>
              </a:rPr>
              <a:t>the </a:t>
            </a:r>
            <a:r>
              <a:rPr lang="en-GB" sz="2400" dirty="0" smtClean="0">
                <a:solidFill>
                  <a:srgbClr val="007989"/>
                </a:solidFill>
              </a:rPr>
              <a:t>audio-visual </a:t>
            </a:r>
            <a:r>
              <a:rPr lang="en-GB" sz="2400" dirty="0">
                <a:solidFill>
                  <a:srgbClr val="007989"/>
                </a:solidFill>
              </a:rPr>
              <a:t>resources and commented on the content of the activities.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maritans" panose="02000000000000000000" pitchFamily="2" charset="0"/>
              </a:rPr>
              <a:t>WHO WAS INVOLVED?</a:t>
            </a:r>
            <a:endParaRPr lang="en-GB" sz="2400" dirty="0">
              <a:solidFill>
                <a:schemeClr val="bg1"/>
              </a:solidFill>
              <a:latin typeface="Samaritans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344" y="908720"/>
            <a:ext cx="2302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7AC143"/>
                </a:solidFill>
              </a:rPr>
              <a:t>Design and development</a:t>
            </a:r>
            <a:endParaRPr lang="en-GB" sz="1600" b="1" dirty="0">
              <a:solidFill>
                <a:srgbClr val="7AC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7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598</Words>
  <Application>Microsoft Office PowerPoint</Application>
  <PresentationFormat>On-screen Show (4:3)</PresentationFormat>
  <Paragraphs>79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Samaritans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Gray</dc:creator>
  <cp:lastModifiedBy>David Foster</cp:lastModifiedBy>
  <cp:revision>40</cp:revision>
  <cp:lastPrinted>2014-09-03T09:39:01Z</cp:lastPrinted>
  <dcterms:created xsi:type="dcterms:W3CDTF">2014-07-28T14:06:41Z</dcterms:created>
  <dcterms:modified xsi:type="dcterms:W3CDTF">2014-10-01T07:22:19Z</dcterms:modified>
</cp:coreProperties>
</file>