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handoutMasterIdLst>
    <p:handoutMasterId r:id="rId9"/>
  </p:handoutMasterIdLst>
  <p:sldIdLst>
    <p:sldId id="291" r:id="rId3"/>
    <p:sldId id="256" r:id="rId4"/>
    <p:sldId id="257" r:id="rId5"/>
    <p:sldId id="258" r:id="rId6"/>
    <p:sldId id="278"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771D"/>
    <a:srgbClr val="007989"/>
    <a:srgbClr val="7AC143"/>
    <a:srgbClr val="4124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5C6752-1868-4D98-BE3E-5E180D7AA6C4}" type="datetimeFigureOut">
              <a:rPr lang="en-GB" smtClean="0"/>
              <a:t>21/11/2017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2BF5C35-3859-4984-A5E3-D6D048DBD29D}" type="slidenum">
              <a:rPr lang="en-GB" smtClean="0"/>
              <a:t>‹#›</a:t>
            </a:fld>
            <a:endParaRPr lang="en-GB"/>
          </a:p>
        </p:txBody>
      </p:sp>
    </p:spTree>
    <p:extLst>
      <p:ext uri="{BB962C8B-B14F-4D97-AF65-F5344CB8AC3E}">
        <p14:creationId xmlns:p14="http://schemas.microsoft.com/office/powerpoint/2010/main" val="949785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592993E-D1C5-496F-BEC1-CDA5D9ED5160}" type="datetimeFigureOut">
              <a:rPr lang="en-GB" smtClean="0"/>
              <a:t>21/11/2017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F536194-847A-42C2-AE46-78849E4627BA}" type="slidenum">
              <a:rPr lang="en-GB" smtClean="0"/>
              <a:t>‹#›</a:t>
            </a:fld>
            <a:endParaRPr lang="en-GB"/>
          </a:p>
        </p:txBody>
      </p:sp>
    </p:spTree>
    <p:extLst>
      <p:ext uri="{BB962C8B-B14F-4D97-AF65-F5344CB8AC3E}">
        <p14:creationId xmlns:p14="http://schemas.microsoft.com/office/powerpoint/2010/main" val="406031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a:xfrm>
            <a:off x="524272" y="6376243"/>
            <a:ext cx="2895600" cy="365125"/>
          </a:xfrm>
          <a:prstGeom prst="rect">
            <a:avLst/>
          </a:prstGeom>
        </p:spPr>
        <p:txBody>
          <a:bodyPr/>
          <a:lstStyle>
            <a:lvl1pPr algn="l">
              <a:defRPr>
                <a:solidFill>
                  <a:srgbClr val="7AC143"/>
                </a:solidFill>
              </a:defRPr>
            </a:lvl1p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4956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50295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423285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1459917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817726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1548055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1978046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2738226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1174625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943578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277061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766669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2540531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2704550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B7E6EE-76E7-4074-97DD-AA46FEFD6F46}"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C2887-561C-472E-999C-0A1E929C5400}" type="slidenum">
              <a:rPr lang="en-GB" smtClean="0"/>
              <a:t>‹#›</a:t>
            </a:fld>
            <a:endParaRPr lang="en-GB"/>
          </a:p>
        </p:txBody>
      </p:sp>
    </p:spTree>
    <p:extLst>
      <p:ext uri="{BB962C8B-B14F-4D97-AF65-F5344CB8AC3E}">
        <p14:creationId xmlns:p14="http://schemas.microsoft.com/office/powerpoint/2010/main" val="403530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46337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80674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1558837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350761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281465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404582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797C977-4A8E-4239-BA17-A723CCDEAAD8}" type="datetimeFigureOut">
              <a:rPr lang="en-GB" smtClean="0"/>
              <a:t>21/11/2017</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EE40F1-5BD6-4A1B-BD81-7FCFE6A7E101}" type="slidenum">
              <a:rPr lang="en-GB" smtClean="0"/>
              <a:t>‹#›</a:t>
            </a:fld>
            <a:endParaRPr lang="en-GB"/>
          </a:p>
        </p:txBody>
      </p:sp>
    </p:spTree>
    <p:extLst>
      <p:ext uri="{BB962C8B-B14F-4D97-AF65-F5344CB8AC3E}">
        <p14:creationId xmlns:p14="http://schemas.microsoft.com/office/powerpoint/2010/main" val="242340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520" y="-401689"/>
            <a:ext cx="5889246" cy="1670449"/>
          </a:xfrm>
          <a:prstGeom prst="rect">
            <a:avLst/>
          </a:prstGeom>
        </p:spPr>
      </p:pic>
      <p:sp>
        <p:nvSpPr>
          <p:cNvPr id="8" name="Rectangle 7"/>
          <p:cNvSpPr/>
          <p:nvPr userDrawn="1"/>
        </p:nvSpPr>
        <p:spPr>
          <a:xfrm>
            <a:off x="5436096" y="6525344"/>
            <a:ext cx="1639167" cy="276999"/>
          </a:xfrm>
          <a:prstGeom prst="rect">
            <a:avLst/>
          </a:prstGeom>
        </p:spPr>
        <p:txBody>
          <a:bodyPr wrap="none">
            <a:spAutoFit/>
          </a:bodyPr>
          <a:lstStyle/>
          <a:p>
            <a:r>
              <a:rPr lang="en-GB" sz="1200" dirty="0">
                <a:solidFill>
                  <a:srgbClr val="E0771D"/>
                </a:solidFill>
              </a:rPr>
              <a:t>Connecting</a:t>
            </a:r>
            <a:r>
              <a:rPr lang="en-GB" sz="1200" baseline="0" dirty="0">
                <a:solidFill>
                  <a:srgbClr val="E0771D"/>
                </a:solidFill>
              </a:rPr>
              <a:t> with others</a:t>
            </a:r>
            <a:endParaRPr lang="en-GB" sz="1200" dirty="0">
              <a:solidFill>
                <a:srgbClr val="E0771D"/>
              </a:solidFill>
            </a:endParaRPr>
          </a:p>
        </p:txBody>
      </p:sp>
      <p:pic>
        <p:nvPicPr>
          <p:cNvPr id="12" name="Picture 1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181104" y="6021288"/>
            <a:ext cx="2143424" cy="905001"/>
          </a:xfrm>
          <a:prstGeom prst="rect">
            <a:avLst/>
          </a:prstGeom>
        </p:spPr>
      </p:pic>
    </p:spTree>
    <p:extLst>
      <p:ext uri="{BB962C8B-B14F-4D97-AF65-F5344CB8AC3E}">
        <p14:creationId xmlns:p14="http://schemas.microsoft.com/office/powerpoint/2010/main" val="22309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E077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0" dirty="0">
              <a:latin typeface="Samaritans" panose="02000000000000000000" pitchFamily="2" charset="0"/>
            </a:endParaRPr>
          </a:p>
        </p:txBody>
      </p:sp>
      <p:sp>
        <p:nvSpPr>
          <p:cNvPr id="8" name="TextBox 7"/>
          <p:cNvSpPr txBox="1"/>
          <p:nvPr userDrawn="1"/>
        </p:nvSpPr>
        <p:spPr>
          <a:xfrm>
            <a:off x="1907704" y="3144411"/>
            <a:ext cx="5779146" cy="1569660"/>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4800" dirty="0">
                <a:solidFill>
                  <a:schemeClr val="bg1"/>
                </a:solidFill>
                <a:latin typeface="Samaritans" panose="02000000000000000000" pitchFamily="2" charset="0"/>
              </a:rPr>
              <a:t>CONNECTING WITH </a:t>
            </a:r>
            <a:br>
              <a:rPr lang="en-GB" sz="4800" dirty="0">
                <a:solidFill>
                  <a:schemeClr val="bg1"/>
                </a:solidFill>
                <a:latin typeface="Samaritans" panose="02000000000000000000" pitchFamily="2" charset="0"/>
              </a:rPr>
            </a:br>
            <a:r>
              <a:rPr lang="en-GB" sz="4800" dirty="0">
                <a:solidFill>
                  <a:schemeClr val="bg1"/>
                </a:solidFill>
                <a:latin typeface="Samaritans" panose="02000000000000000000" pitchFamily="2" charset="0"/>
              </a:rPr>
              <a:t>OTHERS</a:t>
            </a:r>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876256" y="5991191"/>
            <a:ext cx="2093644" cy="644198"/>
          </a:xfrm>
          <a:prstGeom prst="rect">
            <a:avLst/>
          </a:prstGeom>
        </p:spPr>
      </p:pic>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83732" y="260648"/>
            <a:ext cx="5615772" cy="1669489"/>
          </a:xfrm>
          <a:prstGeom prst="rect">
            <a:avLst/>
          </a:prstGeom>
        </p:spPr>
      </p:pic>
      <p:pic>
        <p:nvPicPr>
          <p:cNvPr id="1026" name="Picture 2" descr="\\Samfil02\Samaritans\Fundraising &amp; Communications\Communications\Design Work\NEW DESIGN WORK\BRANDING\Illustrations\Illustrations for WORD 2013\PNGs for WORD templates\globe teal.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99592" y="3082642"/>
            <a:ext cx="859530" cy="922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813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xml"/><Relationship Id="rId1" Type="http://schemas.openxmlformats.org/officeDocument/2006/relationships/video" Target="https://www.youtube.com/embed/x5YXDCPYMoQ?list=PLuGC7oAl5U5LOqgTRiPrFWGy3EoxI-j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9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30344" y="908720"/>
            <a:ext cx="1710340" cy="338554"/>
          </a:xfrm>
          <a:prstGeom prst="rect">
            <a:avLst/>
          </a:prstGeom>
          <a:noFill/>
        </p:spPr>
        <p:txBody>
          <a:bodyPr wrap="none" rtlCol="0">
            <a:spAutoFit/>
          </a:bodyPr>
          <a:lstStyle/>
          <a:p>
            <a:r>
              <a:rPr lang="en-GB" sz="1600" b="1" dirty="0">
                <a:solidFill>
                  <a:srgbClr val="E0771D"/>
                </a:solidFill>
              </a:rPr>
              <a:t>About Samaritans</a:t>
            </a:r>
          </a:p>
        </p:txBody>
      </p:sp>
      <p:sp>
        <p:nvSpPr>
          <p:cNvPr id="2" name="Rectangle 1"/>
          <p:cNvSpPr/>
          <p:nvPr/>
        </p:nvSpPr>
        <p:spPr>
          <a:xfrm>
            <a:off x="683568" y="1772816"/>
            <a:ext cx="8064896" cy="3785652"/>
          </a:xfrm>
          <a:prstGeom prst="rect">
            <a:avLst/>
          </a:prstGeom>
        </p:spPr>
        <p:txBody>
          <a:bodyPr wrap="square">
            <a:spAutoFit/>
          </a:bodyPr>
          <a:lstStyle/>
          <a:p>
            <a:pPr marL="285750" lvl="0" indent="-285750">
              <a:spcAft>
                <a:spcPts val="1200"/>
              </a:spcAft>
              <a:buBlip>
                <a:blip r:embed="rId2"/>
              </a:buBlip>
            </a:pPr>
            <a:r>
              <a:rPr lang="en-GB" sz="2000" dirty="0"/>
              <a:t>Samaritans is </a:t>
            </a:r>
            <a:r>
              <a:rPr lang="en-GB" sz="2000" b="1" dirty="0"/>
              <a:t>available round the clock</a:t>
            </a:r>
            <a:r>
              <a:rPr lang="en-GB" sz="2000" dirty="0"/>
              <a:t>, every single day of the year, </a:t>
            </a:r>
            <a:br>
              <a:rPr lang="en-GB" sz="2000" dirty="0"/>
            </a:br>
            <a:r>
              <a:rPr lang="en-GB" sz="2000" dirty="0"/>
              <a:t>for anyone who is going through a difficult time. </a:t>
            </a:r>
          </a:p>
          <a:p>
            <a:pPr marL="285750" lvl="0" indent="-285750">
              <a:spcAft>
                <a:spcPts val="1200"/>
              </a:spcAft>
              <a:buBlip>
                <a:blip r:embed="rId2"/>
              </a:buBlip>
            </a:pPr>
            <a:r>
              <a:rPr lang="en-GB" sz="2000" dirty="0"/>
              <a:t>Samaritans is a </a:t>
            </a:r>
            <a:r>
              <a:rPr lang="en-GB" sz="2000" b="1" dirty="0"/>
              <a:t>charity run by volunteers</a:t>
            </a:r>
            <a:r>
              <a:rPr lang="en-GB" sz="2000" dirty="0"/>
              <a:t>, who give up their own time </a:t>
            </a:r>
            <a:br>
              <a:rPr lang="en-GB" sz="2000" dirty="0"/>
            </a:br>
            <a:r>
              <a:rPr lang="en-GB" sz="2000" dirty="0"/>
              <a:t>to help people find their way through whatever is troubling them. </a:t>
            </a:r>
          </a:p>
          <a:p>
            <a:pPr marL="285750" lvl="0" indent="-285750">
              <a:spcAft>
                <a:spcPts val="1200"/>
              </a:spcAft>
              <a:buBlip>
                <a:blip r:embed="rId2"/>
              </a:buBlip>
            </a:pPr>
            <a:r>
              <a:rPr lang="en-GB" sz="2000" b="1" dirty="0"/>
              <a:t>Anyone can call </a:t>
            </a:r>
            <a:r>
              <a:rPr lang="en-GB" sz="2000" dirty="0"/>
              <a:t>Samaritans – you do not have to be suicidal. </a:t>
            </a:r>
          </a:p>
          <a:p>
            <a:pPr marL="285750" lvl="0" indent="-285750">
              <a:spcAft>
                <a:spcPts val="1200"/>
              </a:spcAft>
              <a:buBlip>
                <a:blip r:embed="rId2"/>
              </a:buBlip>
            </a:pPr>
            <a:r>
              <a:rPr lang="en-GB" sz="2000" dirty="0"/>
              <a:t>Samaritans offer </a:t>
            </a:r>
            <a:r>
              <a:rPr lang="en-GB" sz="2000" b="1" dirty="0"/>
              <a:t>a safe place</a:t>
            </a:r>
            <a:r>
              <a:rPr lang="en-GB" sz="2000" dirty="0"/>
              <a:t>. Samaritans volunteers are ordinary people who give you the space to talk about what’s troubling you. </a:t>
            </a:r>
          </a:p>
          <a:p>
            <a:pPr marL="285750" lvl="0" indent="-285750">
              <a:spcAft>
                <a:spcPts val="1200"/>
              </a:spcAft>
              <a:buBlip>
                <a:blip r:embed="rId2"/>
              </a:buBlip>
            </a:pPr>
            <a:r>
              <a:rPr lang="en-GB" sz="2000" dirty="0"/>
              <a:t>Samaritans volunteers will </a:t>
            </a:r>
            <a:r>
              <a:rPr lang="en-GB" sz="2000" b="1" dirty="0"/>
              <a:t>focus on your thoughts and feelings</a:t>
            </a:r>
            <a:r>
              <a:rPr lang="en-GB" sz="2000" dirty="0"/>
              <a:t>, so they may ask questions to help explore how you feel. Samaritans won’t tell you what you should and shouldn’t do.</a:t>
            </a:r>
          </a:p>
        </p:txBody>
      </p:sp>
      <p:sp>
        <p:nvSpPr>
          <p:cNvPr id="6" name="TextBox 5"/>
          <p:cNvSpPr txBox="1"/>
          <p:nvPr/>
        </p:nvSpPr>
        <p:spPr>
          <a:xfrm>
            <a:off x="683568" y="332656"/>
            <a:ext cx="3421129" cy="461665"/>
          </a:xfrm>
          <a:prstGeom prst="rect">
            <a:avLst/>
          </a:prstGeom>
          <a:noFill/>
        </p:spPr>
        <p:txBody>
          <a:bodyPr wrap="none" rtlCol="0">
            <a:spAutoFit/>
          </a:bodyPr>
          <a:lstStyle/>
          <a:p>
            <a:r>
              <a:rPr lang="en-GB" sz="2400" dirty="0">
                <a:solidFill>
                  <a:schemeClr val="bg1"/>
                </a:solidFill>
                <a:latin typeface="Samaritans" panose="02000000000000000000" pitchFamily="2" charset="0"/>
              </a:rPr>
              <a:t>WHO ARE SAMARITANS?</a:t>
            </a:r>
          </a:p>
        </p:txBody>
      </p:sp>
    </p:spTree>
    <p:extLst>
      <p:ext uri="{BB962C8B-B14F-4D97-AF65-F5344CB8AC3E}">
        <p14:creationId xmlns:p14="http://schemas.microsoft.com/office/powerpoint/2010/main" val="77507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332656"/>
            <a:ext cx="3421129" cy="461665"/>
          </a:xfrm>
          <a:prstGeom prst="rect">
            <a:avLst/>
          </a:prstGeom>
          <a:noFill/>
        </p:spPr>
        <p:txBody>
          <a:bodyPr wrap="none" rtlCol="0">
            <a:spAutoFit/>
          </a:bodyPr>
          <a:lstStyle/>
          <a:p>
            <a:r>
              <a:rPr lang="en-GB" sz="2400" dirty="0">
                <a:solidFill>
                  <a:schemeClr val="bg1"/>
                </a:solidFill>
                <a:latin typeface="Samaritans" panose="02000000000000000000" pitchFamily="2" charset="0"/>
              </a:rPr>
              <a:t>WHO ARE SAMARITANS?</a:t>
            </a:r>
          </a:p>
        </p:txBody>
      </p:sp>
      <p:sp>
        <p:nvSpPr>
          <p:cNvPr id="5" name="TextBox 4"/>
          <p:cNvSpPr txBox="1"/>
          <p:nvPr/>
        </p:nvSpPr>
        <p:spPr>
          <a:xfrm>
            <a:off x="730344" y="908720"/>
            <a:ext cx="2716513" cy="338554"/>
          </a:xfrm>
          <a:prstGeom prst="rect">
            <a:avLst/>
          </a:prstGeom>
          <a:noFill/>
        </p:spPr>
        <p:txBody>
          <a:bodyPr wrap="none" rtlCol="0">
            <a:spAutoFit/>
          </a:bodyPr>
          <a:lstStyle/>
          <a:p>
            <a:r>
              <a:rPr lang="en-GB" sz="1600" b="1" dirty="0">
                <a:solidFill>
                  <a:srgbClr val="E0771D"/>
                </a:solidFill>
              </a:rPr>
              <a:t>How do I contact Samaritans?</a:t>
            </a:r>
          </a:p>
        </p:txBody>
      </p:sp>
      <p:sp>
        <p:nvSpPr>
          <p:cNvPr id="9" name="Rectangle 8"/>
          <p:cNvSpPr/>
          <p:nvPr/>
        </p:nvSpPr>
        <p:spPr>
          <a:xfrm>
            <a:off x="683568" y="1556792"/>
            <a:ext cx="7632848" cy="4739759"/>
          </a:xfrm>
          <a:prstGeom prst="rect">
            <a:avLst/>
          </a:prstGeom>
        </p:spPr>
        <p:txBody>
          <a:bodyPr wrap="square">
            <a:spAutoFit/>
          </a:bodyPr>
          <a:lstStyle/>
          <a:p>
            <a:pPr>
              <a:spcAft>
                <a:spcPts val="1000"/>
              </a:spcAft>
            </a:pPr>
            <a:r>
              <a:rPr lang="en-GB" b="1" dirty="0">
                <a:solidFill>
                  <a:srgbClr val="007989"/>
                </a:solidFill>
              </a:rPr>
              <a:t>Phone</a:t>
            </a:r>
            <a:endParaRPr lang="en-GB" dirty="0">
              <a:solidFill>
                <a:srgbClr val="007989"/>
              </a:solidFill>
            </a:endParaRPr>
          </a:p>
          <a:p>
            <a:pPr>
              <a:spcAft>
                <a:spcPts val="1000"/>
              </a:spcAft>
            </a:pPr>
            <a:r>
              <a:rPr lang="en-GB" b="1" dirty="0"/>
              <a:t>08457 90 90 90 </a:t>
            </a:r>
            <a:r>
              <a:rPr lang="en-GB" dirty="0"/>
              <a:t>(UK)</a:t>
            </a:r>
          </a:p>
          <a:p>
            <a:pPr>
              <a:spcAft>
                <a:spcPts val="1000"/>
              </a:spcAft>
            </a:pPr>
            <a:r>
              <a:rPr lang="en-GB" b="1" dirty="0"/>
              <a:t>116 123 </a:t>
            </a:r>
            <a:r>
              <a:rPr lang="en-GB" dirty="0"/>
              <a:t>(ROI)</a:t>
            </a:r>
          </a:p>
          <a:p>
            <a:pPr>
              <a:spcAft>
                <a:spcPts val="1000"/>
              </a:spcAft>
            </a:pPr>
            <a:r>
              <a:rPr lang="en-GB" dirty="0"/>
              <a:t>Please see our website </a:t>
            </a:r>
            <a:r>
              <a:rPr lang="en-GB" dirty="0">
                <a:solidFill>
                  <a:srgbClr val="007989"/>
                </a:solidFill>
              </a:rPr>
              <a:t>www.samaritans.org</a:t>
            </a:r>
            <a:r>
              <a:rPr lang="en-GB" dirty="0"/>
              <a:t> for the latest call charges</a:t>
            </a:r>
            <a:r>
              <a:rPr lang="en-GB" b="1" dirty="0"/>
              <a:t>. </a:t>
            </a:r>
          </a:p>
          <a:p>
            <a:pPr>
              <a:spcAft>
                <a:spcPts val="1000"/>
              </a:spcAft>
            </a:pPr>
            <a:r>
              <a:rPr lang="en-GB" dirty="0"/>
              <a:t>This number </a:t>
            </a:r>
            <a:r>
              <a:rPr lang="en-GB" b="1" dirty="0"/>
              <a:t>will appear on your phone bill</a:t>
            </a:r>
            <a:r>
              <a:rPr lang="en-GB" dirty="0"/>
              <a:t>, but if you’re worried about that, you can look up your local branch on samaritans.org and call that number so only a local number will appear.</a:t>
            </a:r>
          </a:p>
          <a:p>
            <a:pPr>
              <a:spcAft>
                <a:spcPts val="1000"/>
              </a:spcAft>
            </a:pPr>
            <a:r>
              <a:rPr lang="en-GB" dirty="0"/>
              <a:t>Calls to 0845 numbers generally cost between 1p and 10.5p a minute from landlines, and 12p-41p from mobiles.  However, depending upon your provider, calls to 0845 numbers can be free to call for up to an hour depending on your package. Check with your phone provider.</a:t>
            </a:r>
          </a:p>
          <a:p>
            <a:pPr>
              <a:spcAft>
                <a:spcPts val="1000"/>
              </a:spcAft>
            </a:pPr>
            <a:r>
              <a:rPr lang="en-GB" dirty="0"/>
              <a:t>If you phone, Samaritans will answer with something like </a:t>
            </a:r>
            <a:r>
              <a:rPr lang="en-GB" i="1" dirty="0"/>
              <a:t>‘Samaritans, can I help you?’</a:t>
            </a:r>
            <a:r>
              <a:rPr lang="en-GB" dirty="0"/>
              <a:t> They will listen to you and help you talk through your concerns, worries and troubles. They will not give advice.</a:t>
            </a:r>
          </a:p>
        </p:txBody>
      </p:sp>
      <p:pic>
        <p:nvPicPr>
          <p:cNvPr id="1026" name="Picture 2" descr="\\Samfil02\Samaritans\Fundraising &amp; Communications\Communications\Design Work\NEW DESIGN WORK\BRANDING\Illustrations\Illustrations for WORD 2013\PNGs for WORD templates\phone te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581" y="1628801"/>
            <a:ext cx="492995" cy="5484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Samfil02\Samaritans\Fundraising &amp; Communications\Communications\Design Work\NEW DESIGN WORK\BRANDING\Doodles\PNGs\arrow_orang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3264" y="5589240"/>
            <a:ext cx="381224" cy="304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23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0774" y="1484784"/>
            <a:ext cx="7632848" cy="4801314"/>
          </a:xfrm>
          <a:prstGeom prst="rect">
            <a:avLst/>
          </a:prstGeom>
        </p:spPr>
        <p:txBody>
          <a:bodyPr wrap="square">
            <a:spAutoFit/>
          </a:bodyPr>
          <a:lstStyle/>
          <a:p>
            <a:r>
              <a:rPr lang="en-GB" b="1" dirty="0">
                <a:solidFill>
                  <a:srgbClr val="007989"/>
                </a:solidFill>
              </a:rPr>
              <a:t>Face to face</a:t>
            </a:r>
            <a:endParaRPr lang="en-GB" dirty="0">
              <a:solidFill>
                <a:srgbClr val="007989"/>
              </a:solidFill>
            </a:endParaRPr>
          </a:p>
          <a:p>
            <a:r>
              <a:rPr lang="en-GB" dirty="0"/>
              <a:t>If you don’t want to call, you can visit your branch face to face. </a:t>
            </a:r>
            <a:br>
              <a:rPr lang="en-GB" dirty="0"/>
            </a:br>
            <a:r>
              <a:rPr lang="en-GB" dirty="0"/>
              <a:t>Check </a:t>
            </a:r>
            <a:r>
              <a:rPr lang="en-GB" dirty="0">
                <a:solidFill>
                  <a:srgbClr val="007989"/>
                </a:solidFill>
              </a:rPr>
              <a:t>samaritans.org</a:t>
            </a:r>
            <a:r>
              <a:rPr lang="en-GB" dirty="0"/>
              <a:t> for opening hours, or to give the branch a call to check someone is there who can see you.</a:t>
            </a:r>
          </a:p>
          <a:p>
            <a:endParaRPr lang="en-GB" dirty="0"/>
          </a:p>
          <a:p>
            <a:r>
              <a:rPr lang="en-GB" b="1" dirty="0">
                <a:solidFill>
                  <a:srgbClr val="007989"/>
                </a:solidFill>
              </a:rPr>
              <a:t>Email</a:t>
            </a:r>
            <a:endParaRPr lang="en-GB" dirty="0">
              <a:solidFill>
                <a:srgbClr val="007989"/>
              </a:solidFill>
            </a:endParaRPr>
          </a:p>
          <a:p>
            <a:r>
              <a:rPr lang="en-GB" dirty="0"/>
              <a:t>If you’d prefer to email, you can email </a:t>
            </a:r>
            <a:r>
              <a:rPr lang="en-GB" dirty="0">
                <a:solidFill>
                  <a:srgbClr val="007989"/>
                </a:solidFill>
              </a:rPr>
              <a:t>jo@samaritans.org</a:t>
            </a:r>
            <a:r>
              <a:rPr lang="en-GB" dirty="0"/>
              <a:t>. Please be aware that </a:t>
            </a:r>
            <a:r>
              <a:rPr lang="en-GB" b="1" dirty="0"/>
              <a:t>it can take 12 hours to receive a response</a:t>
            </a:r>
            <a:r>
              <a:rPr lang="en-GB" dirty="0"/>
              <a:t>, so it is not an instant service. </a:t>
            </a:r>
            <a:br>
              <a:rPr lang="en-GB" dirty="0"/>
            </a:br>
            <a:r>
              <a:rPr lang="en-GB" dirty="0"/>
              <a:t>Your email is 100% confidential and all details such as your email address are removed from your email. </a:t>
            </a:r>
          </a:p>
          <a:p>
            <a:endParaRPr lang="en-GB" dirty="0"/>
          </a:p>
          <a:p>
            <a:r>
              <a:rPr lang="en-GB" b="1" dirty="0">
                <a:solidFill>
                  <a:srgbClr val="007989"/>
                </a:solidFill>
              </a:rPr>
              <a:t>Write</a:t>
            </a:r>
            <a:endParaRPr lang="en-GB" dirty="0">
              <a:solidFill>
                <a:srgbClr val="007989"/>
              </a:solidFill>
            </a:endParaRPr>
          </a:p>
          <a:p>
            <a:r>
              <a:rPr lang="en-GB" dirty="0"/>
              <a:t>If you’d prefer to put your feelings down on paper, you can write to: </a:t>
            </a:r>
          </a:p>
          <a:p>
            <a:r>
              <a:rPr lang="en-GB" b="1" dirty="0"/>
              <a:t>Freepost RSRB-KKBY-CYJK, Chris, PO Box 9090, Stirling FK8 2SA</a:t>
            </a:r>
          </a:p>
          <a:p>
            <a:endParaRPr lang="en-GB" b="1" dirty="0"/>
          </a:p>
          <a:p>
            <a:r>
              <a:rPr lang="en-GB" dirty="0"/>
              <a:t>You should get a response back within seven days. You don’t need to worry about spelling, grammar or the quality of your handwriting. </a:t>
            </a:r>
          </a:p>
        </p:txBody>
      </p:sp>
      <p:sp>
        <p:nvSpPr>
          <p:cNvPr id="6" name="TextBox 5"/>
          <p:cNvSpPr txBox="1"/>
          <p:nvPr/>
        </p:nvSpPr>
        <p:spPr>
          <a:xfrm>
            <a:off x="730344" y="908720"/>
            <a:ext cx="2716513" cy="338554"/>
          </a:xfrm>
          <a:prstGeom prst="rect">
            <a:avLst/>
          </a:prstGeom>
          <a:noFill/>
        </p:spPr>
        <p:txBody>
          <a:bodyPr wrap="none" rtlCol="0">
            <a:spAutoFit/>
          </a:bodyPr>
          <a:lstStyle/>
          <a:p>
            <a:r>
              <a:rPr lang="en-GB" sz="1600" b="1" dirty="0">
                <a:solidFill>
                  <a:srgbClr val="E0771D"/>
                </a:solidFill>
              </a:rPr>
              <a:t>How do I contact Samaritans?</a:t>
            </a:r>
          </a:p>
        </p:txBody>
      </p:sp>
      <p:pic>
        <p:nvPicPr>
          <p:cNvPr id="2050" name="Picture 2" descr="\\Samfil02\Samaritans\Fundraising &amp; Communications\Communications\Design Work\NEW DESIGN WORK\BRANDING\Illustrations\Illustrations for WORD 2013\PNGs for WORD templates\eye tea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492081"/>
            <a:ext cx="588030" cy="42710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Samfil02\Samaritans\Fundraising &amp; Communications\Communications\Design Work\NEW DESIGN WORK\BRANDING\Illustrations\Illustrations for WORD 2013\PNGs for WORD templates\envelope tea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718" y="2915414"/>
            <a:ext cx="508816" cy="36957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amfil02\Samaritans\Fundraising &amp; Communications\Communications\Design Work\NEW DESIGN WORK\BRANDING\Illustrations\Illustrations for WORD 2013\PNGs for WORD templates\pen teal.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8726" y="4580810"/>
            <a:ext cx="412437" cy="43236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83568" y="332656"/>
            <a:ext cx="3421129" cy="461665"/>
          </a:xfrm>
          <a:prstGeom prst="rect">
            <a:avLst/>
          </a:prstGeom>
          <a:noFill/>
        </p:spPr>
        <p:txBody>
          <a:bodyPr wrap="none" rtlCol="0">
            <a:spAutoFit/>
          </a:bodyPr>
          <a:lstStyle/>
          <a:p>
            <a:r>
              <a:rPr lang="en-GB" sz="2400" dirty="0">
                <a:solidFill>
                  <a:schemeClr val="bg1"/>
                </a:solidFill>
                <a:latin typeface="Samaritans" panose="02000000000000000000" pitchFamily="2" charset="0"/>
              </a:rPr>
              <a:t>WHO ARE SAMARITANS?</a:t>
            </a:r>
          </a:p>
        </p:txBody>
      </p:sp>
    </p:spTree>
    <p:extLst>
      <p:ext uri="{BB962C8B-B14F-4D97-AF65-F5344CB8AC3E}">
        <p14:creationId xmlns:p14="http://schemas.microsoft.com/office/powerpoint/2010/main" val="1319839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30344" y="908720"/>
            <a:ext cx="1421671" cy="338554"/>
          </a:xfrm>
          <a:prstGeom prst="rect">
            <a:avLst/>
          </a:prstGeom>
          <a:noFill/>
        </p:spPr>
        <p:txBody>
          <a:bodyPr wrap="none" rtlCol="0">
            <a:spAutoFit/>
          </a:bodyPr>
          <a:lstStyle/>
          <a:p>
            <a:r>
              <a:rPr lang="en-GB" sz="1600" b="1" dirty="0">
                <a:solidFill>
                  <a:srgbClr val="E0771D"/>
                </a:solidFill>
              </a:rPr>
              <a:t>Video – Danny</a:t>
            </a:r>
          </a:p>
        </p:txBody>
      </p:sp>
      <p:sp>
        <p:nvSpPr>
          <p:cNvPr id="7" name="TextBox 6"/>
          <p:cNvSpPr txBox="1"/>
          <p:nvPr/>
        </p:nvSpPr>
        <p:spPr>
          <a:xfrm>
            <a:off x="683568" y="332656"/>
            <a:ext cx="3421129" cy="461665"/>
          </a:xfrm>
          <a:prstGeom prst="rect">
            <a:avLst/>
          </a:prstGeom>
          <a:noFill/>
        </p:spPr>
        <p:txBody>
          <a:bodyPr wrap="none" rtlCol="0">
            <a:spAutoFit/>
          </a:bodyPr>
          <a:lstStyle/>
          <a:p>
            <a:r>
              <a:rPr lang="en-GB" sz="2400" dirty="0">
                <a:solidFill>
                  <a:schemeClr val="bg1"/>
                </a:solidFill>
                <a:latin typeface="Samaritans" panose="02000000000000000000" pitchFamily="2" charset="0"/>
              </a:rPr>
              <a:t>WHO ARE SAMARITANS?</a:t>
            </a:r>
          </a:p>
        </p:txBody>
      </p:sp>
      <p:pic>
        <p:nvPicPr>
          <p:cNvPr id="3" name="x5YXDCPYMoQ?list=PLuGC7oAl5U5LOqgTRiPrFWGy3EoxI-jeS"/>
          <p:cNvPicPr>
            <a:picLocks noRot="1" noChangeAspect="1"/>
          </p:cNvPicPr>
          <p:nvPr>
            <a:videoFile r:link="rId1"/>
          </p:nvPr>
        </p:nvPicPr>
        <p:blipFill>
          <a:blip r:embed="rId3"/>
          <a:stretch>
            <a:fillRect/>
          </a:stretch>
        </p:blipFill>
        <p:spPr>
          <a:xfrm>
            <a:off x="971600" y="1403775"/>
            <a:ext cx="7200800" cy="4050450"/>
          </a:xfrm>
          <a:prstGeom prst="rect">
            <a:avLst/>
          </a:prstGeom>
        </p:spPr>
      </p:pic>
    </p:spTree>
    <p:extLst>
      <p:ext uri="{BB962C8B-B14F-4D97-AF65-F5344CB8AC3E}">
        <p14:creationId xmlns:p14="http://schemas.microsoft.com/office/powerpoint/2010/main" val="2995907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153</Words>
  <Application>Microsoft Office PowerPoint</Application>
  <PresentationFormat>On-screen Show (4:3)</PresentationFormat>
  <Paragraphs>31</Paragraphs>
  <Slides>5</Slides>
  <Notes>0</Notes>
  <HiddenSlides>0</HiddenSlides>
  <MMClips>1</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Samaritans</vt:lpstr>
      <vt:lpstr>Office Theme</vt:lpstr>
      <vt:lpstr>Custom Design</vt:lpstr>
      <vt:lpstr>PowerPoint Presentation</vt:lpstr>
      <vt:lpstr>PowerPoint Presentation</vt:lpstr>
      <vt:lpstr>PowerPoint Presentation</vt:lpstr>
      <vt:lpstr>PowerPoint Presentation</vt:lpstr>
      <vt:lpstr>PowerPoint Presentation</vt:lpstr>
    </vt:vector>
  </TitlesOfParts>
  <Company>Samaritans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Gray</dc:creator>
  <cp:lastModifiedBy>Diogo Duarte</cp:lastModifiedBy>
  <cp:revision>56</cp:revision>
  <cp:lastPrinted>2014-07-28T15:23:35Z</cp:lastPrinted>
  <dcterms:created xsi:type="dcterms:W3CDTF">2014-07-28T14:06:41Z</dcterms:created>
  <dcterms:modified xsi:type="dcterms:W3CDTF">2017-11-21T14:06:58Z</dcterms:modified>
</cp:coreProperties>
</file>