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0"/>
  </p:notesMasterIdLst>
  <p:handoutMasterIdLst>
    <p:handoutMasterId r:id="rId21"/>
  </p:handoutMasterIdLst>
  <p:sldIdLst>
    <p:sldId id="263" r:id="rId3"/>
    <p:sldId id="268" r:id="rId4"/>
    <p:sldId id="269" r:id="rId5"/>
    <p:sldId id="278" r:id="rId6"/>
    <p:sldId id="279" r:id="rId7"/>
    <p:sldId id="270" r:id="rId8"/>
    <p:sldId id="271" r:id="rId9"/>
    <p:sldId id="260" r:id="rId10"/>
    <p:sldId id="267" r:id="rId11"/>
    <p:sldId id="280" r:id="rId12"/>
    <p:sldId id="265" r:id="rId13"/>
    <p:sldId id="281" r:id="rId14"/>
    <p:sldId id="266" r:id="rId15"/>
    <p:sldId id="275" r:id="rId16"/>
    <p:sldId id="277" r:id="rId17"/>
    <p:sldId id="273" r:id="rId18"/>
    <p:sldId id="274" r:id="rId19"/>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harvey" initials="kh" lastIdx="1" clrIdx="0">
    <p:extLst>
      <p:ext uri="{19B8F6BF-5375-455C-9EA6-DF929625EA0E}">
        <p15:presenceInfo xmlns:p15="http://schemas.microsoft.com/office/powerpoint/2012/main" userId="karen harv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89"/>
    <a:srgbClr val="7AC143"/>
    <a:srgbClr val="CC0099"/>
    <a:srgbClr val="412460"/>
    <a:srgbClr val="E077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12" autoAdjust="0"/>
    <p:restoredTop sz="45214" autoAdjust="0"/>
  </p:normalViewPr>
  <p:slideViewPr>
    <p:cSldViewPr>
      <p:cViewPr varScale="1">
        <p:scale>
          <a:sx n="48" d="100"/>
          <a:sy n="48" d="100"/>
        </p:scale>
        <p:origin x="1278" y="4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0B4B4639-E531-4B28-A2DD-495F4860094B}" type="datetimeFigureOut">
              <a:rPr lang="en-GB" smtClean="0"/>
              <a:t>14/07/2017</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5F2E8CBE-BA66-41A6-8A01-F66066B19EA4}" type="slidenum">
              <a:rPr lang="en-GB" smtClean="0"/>
              <a:t>‹#›</a:t>
            </a:fld>
            <a:endParaRPr lang="en-GB"/>
          </a:p>
        </p:txBody>
      </p:sp>
    </p:spTree>
    <p:extLst>
      <p:ext uri="{BB962C8B-B14F-4D97-AF65-F5344CB8AC3E}">
        <p14:creationId xmlns:p14="http://schemas.microsoft.com/office/powerpoint/2010/main" val="2322215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1AD309B-C417-41ED-94F3-E343F2ADDD3A}" type="datetimeFigureOut">
              <a:rPr lang="en-GB" smtClean="0"/>
              <a:t>14/07/2017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8EECDCD-DF30-4F88-B592-DB5C20B6559B}" type="slidenum">
              <a:rPr lang="en-GB" smtClean="0"/>
              <a:t>‹#›</a:t>
            </a:fld>
            <a:endParaRPr lang="en-GB"/>
          </a:p>
        </p:txBody>
      </p:sp>
    </p:spTree>
    <p:extLst>
      <p:ext uri="{BB962C8B-B14F-4D97-AF65-F5344CB8AC3E}">
        <p14:creationId xmlns:p14="http://schemas.microsoft.com/office/powerpoint/2010/main" val="3703644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DEAL is a free web based resource for professionals who work with young people</a:t>
            </a:r>
          </a:p>
        </p:txBody>
      </p:sp>
      <p:sp>
        <p:nvSpPr>
          <p:cNvPr id="4" name="Slide Number Placeholder 3"/>
          <p:cNvSpPr>
            <a:spLocks noGrp="1"/>
          </p:cNvSpPr>
          <p:nvPr>
            <p:ph type="sldNum" sz="quarter" idx="10"/>
          </p:nvPr>
        </p:nvSpPr>
        <p:spPr/>
        <p:txBody>
          <a:bodyPr/>
          <a:lstStyle/>
          <a:p>
            <a:fld id="{08EECDCD-DF30-4F88-B592-DB5C20B6559B}" type="slidenum">
              <a:rPr lang="en-GB" smtClean="0"/>
              <a:t>1</a:t>
            </a:fld>
            <a:endParaRPr lang="en-GB"/>
          </a:p>
        </p:txBody>
      </p:sp>
    </p:spTree>
    <p:extLst>
      <p:ext uri="{BB962C8B-B14F-4D97-AF65-F5344CB8AC3E}">
        <p14:creationId xmlns:p14="http://schemas.microsoft.com/office/powerpoint/2010/main" val="3065733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You will see that DEAL aims to:</a:t>
            </a:r>
          </a:p>
          <a:p>
            <a:pPr>
              <a:buFontTx/>
              <a:buChar char="•"/>
            </a:pPr>
            <a:r>
              <a:rPr lang="en-GB" altLang="en-US" dirty="0"/>
              <a:t> raise awareness of emotional health and the importance of recognising when you need help </a:t>
            </a:r>
          </a:p>
          <a:p>
            <a:pPr>
              <a:buFontTx/>
              <a:buChar char="•"/>
            </a:pPr>
            <a:r>
              <a:rPr lang="en-GB" altLang="en-US" dirty="0"/>
              <a:t> develop positive coping strategies </a:t>
            </a:r>
          </a:p>
          <a:p>
            <a:pPr>
              <a:buFontTx/>
              <a:buChar char="•"/>
            </a:pPr>
            <a:r>
              <a:rPr lang="en-GB" altLang="en-US" dirty="0"/>
              <a:t> develop communication skills </a:t>
            </a:r>
          </a:p>
          <a:p>
            <a:pPr>
              <a:buFontTx/>
              <a:buChar char="•"/>
            </a:pPr>
            <a:r>
              <a:rPr lang="en-GB" altLang="en-US" dirty="0"/>
              <a:t> develop supportive and help-seeking behaviour in young people. </a:t>
            </a:r>
          </a:p>
          <a:p>
            <a:endParaRPr lang="en-GB" altLang="en-US" dirty="0"/>
          </a:p>
          <a:p>
            <a:r>
              <a:rPr lang="en-GB" altLang="en-US" dirty="0"/>
              <a:t>These sessions  aim to help to reduce stigma and break down the barriers around talking about emotional health. </a:t>
            </a:r>
          </a:p>
          <a:p>
            <a:endParaRPr lang="en-GB" altLang="en-US" dirty="0"/>
          </a:p>
          <a:p>
            <a:r>
              <a:rPr lang="en-GB" altLang="en-US" dirty="0"/>
              <a:t>DEAL contains plans for group lessons which last  about an hour, and also some additional activities of about 20 minutes.</a:t>
            </a:r>
          </a:p>
          <a:p>
            <a:r>
              <a:rPr lang="en-GB" altLang="en-US" dirty="0"/>
              <a:t>Each plan has everything needed for its delivery, including full teacher’s notes, a list of all resources, work sheets, handouts and video or audio clips. </a:t>
            </a:r>
          </a:p>
          <a:p>
            <a:r>
              <a:rPr lang="en-GB" altLang="en-US" dirty="0"/>
              <a:t>Some sessions deal with difficult issues, but there is a strong emphasis on coping strategies and seeking help when needed.</a:t>
            </a:r>
          </a:p>
          <a:p>
            <a:endParaRPr lang="en-GB" dirty="0"/>
          </a:p>
        </p:txBody>
      </p:sp>
      <p:sp>
        <p:nvSpPr>
          <p:cNvPr id="4" name="Slide Number Placeholder 3"/>
          <p:cNvSpPr>
            <a:spLocks noGrp="1"/>
          </p:cNvSpPr>
          <p:nvPr>
            <p:ph type="sldNum" sz="quarter" idx="10"/>
          </p:nvPr>
        </p:nvSpPr>
        <p:spPr/>
        <p:txBody>
          <a:bodyPr/>
          <a:lstStyle/>
          <a:p>
            <a:fld id="{08EECDCD-DF30-4F88-B592-DB5C20B6559B}" type="slidenum">
              <a:rPr lang="en-GB" smtClean="0"/>
              <a:t>11</a:t>
            </a:fld>
            <a:endParaRPr lang="en-GB"/>
          </a:p>
        </p:txBody>
      </p:sp>
    </p:spTree>
    <p:extLst>
      <p:ext uri="{BB962C8B-B14F-4D97-AF65-F5344CB8AC3E}">
        <p14:creationId xmlns:p14="http://schemas.microsoft.com/office/powerpoint/2010/main" val="3921704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7989"/>
                </a:solidFill>
              </a:rPr>
              <a:t>You will reach a registration page. Register your details if you haven't done this before and click to go to resources</a:t>
            </a:r>
          </a:p>
          <a:p>
            <a:endParaRPr lang="en-GB" dirty="0"/>
          </a:p>
        </p:txBody>
      </p:sp>
      <p:sp>
        <p:nvSpPr>
          <p:cNvPr id="4" name="Slide Number Placeholder 3"/>
          <p:cNvSpPr>
            <a:spLocks noGrp="1"/>
          </p:cNvSpPr>
          <p:nvPr>
            <p:ph type="sldNum" sz="quarter" idx="10"/>
          </p:nvPr>
        </p:nvSpPr>
        <p:spPr/>
        <p:txBody>
          <a:bodyPr/>
          <a:lstStyle/>
          <a:p>
            <a:fld id="{08EECDCD-DF30-4F88-B592-DB5C20B6559B}" type="slidenum">
              <a:rPr lang="en-GB" smtClean="0"/>
              <a:t>12</a:t>
            </a:fld>
            <a:endParaRPr lang="en-GB"/>
          </a:p>
        </p:txBody>
      </p:sp>
    </p:spTree>
    <p:extLst>
      <p:ext uri="{BB962C8B-B14F-4D97-AF65-F5344CB8AC3E}">
        <p14:creationId xmlns:p14="http://schemas.microsoft.com/office/powerpoint/2010/main" val="2483699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This lesson plan gives everything you need to run the session : aims, resources and any video clips or handouts needed in a session would be included here as well. </a:t>
            </a:r>
          </a:p>
          <a:p>
            <a:r>
              <a:rPr lang="en-GB" altLang="en-US" dirty="0"/>
              <a:t>All lesson outlines can be downloaded or opened as</a:t>
            </a:r>
            <a:r>
              <a:rPr lang="en-GB" altLang="en-US" baseline="0" dirty="0"/>
              <a:t> a </a:t>
            </a:r>
            <a:r>
              <a:rPr lang="en-GB" altLang="en-US" dirty="0"/>
              <a:t> webpage.</a:t>
            </a:r>
          </a:p>
          <a:p>
            <a:r>
              <a:rPr lang="en-GB" altLang="en-US" dirty="0"/>
              <a:t>You can watch videos by clicking on the links and playing</a:t>
            </a:r>
            <a:r>
              <a:rPr lang="en-GB" altLang="en-US" baseline="0" dirty="0"/>
              <a:t> them through </a:t>
            </a:r>
            <a:r>
              <a:rPr lang="en-GB" altLang="en-US" baseline="0" dirty="0" err="1"/>
              <a:t>Youtube</a:t>
            </a:r>
            <a:r>
              <a:rPr lang="en-GB" altLang="en-US" baseline="0" dirty="0"/>
              <a:t> or downloading them before hand.</a:t>
            </a:r>
          </a:p>
          <a:p>
            <a:r>
              <a:rPr lang="en-GB" altLang="en-US" dirty="0"/>
              <a:t> </a:t>
            </a:r>
          </a:p>
          <a:p>
            <a:endParaRPr lang="en-GB" dirty="0"/>
          </a:p>
        </p:txBody>
      </p:sp>
      <p:sp>
        <p:nvSpPr>
          <p:cNvPr id="4" name="Slide Number Placeholder 3"/>
          <p:cNvSpPr>
            <a:spLocks noGrp="1"/>
          </p:cNvSpPr>
          <p:nvPr>
            <p:ph type="sldNum" sz="quarter" idx="10"/>
          </p:nvPr>
        </p:nvSpPr>
        <p:spPr/>
        <p:txBody>
          <a:bodyPr/>
          <a:lstStyle/>
          <a:p>
            <a:fld id="{08EECDCD-DF30-4F88-B592-DB5C20B6559B}" type="slidenum">
              <a:rPr lang="en-GB" smtClean="0"/>
              <a:t>14</a:t>
            </a:fld>
            <a:endParaRPr lang="en-GB"/>
          </a:p>
        </p:txBody>
      </p:sp>
    </p:spTree>
    <p:extLst>
      <p:ext uri="{BB962C8B-B14F-4D97-AF65-F5344CB8AC3E}">
        <p14:creationId xmlns:p14="http://schemas.microsoft.com/office/powerpoint/2010/main" val="520994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screen shot from our ‘’Hope” animation  created and produced with young people for young people.</a:t>
            </a:r>
          </a:p>
          <a:p>
            <a:endParaRPr lang="en-GB" dirty="0"/>
          </a:p>
        </p:txBody>
      </p:sp>
      <p:sp>
        <p:nvSpPr>
          <p:cNvPr id="4" name="Slide Number Placeholder 3"/>
          <p:cNvSpPr>
            <a:spLocks noGrp="1"/>
          </p:cNvSpPr>
          <p:nvPr>
            <p:ph type="sldNum" sz="quarter" idx="10"/>
          </p:nvPr>
        </p:nvSpPr>
        <p:spPr/>
        <p:txBody>
          <a:bodyPr/>
          <a:lstStyle/>
          <a:p>
            <a:fld id="{08EECDCD-DF30-4F88-B592-DB5C20B6559B}" type="slidenum">
              <a:rPr lang="en-GB" smtClean="0"/>
              <a:t>15</a:t>
            </a:fld>
            <a:endParaRPr lang="en-GB"/>
          </a:p>
        </p:txBody>
      </p:sp>
    </p:spTree>
    <p:extLst>
      <p:ext uri="{BB962C8B-B14F-4D97-AF65-F5344CB8AC3E}">
        <p14:creationId xmlns:p14="http://schemas.microsoft.com/office/powerpoint/2010/main" val="2117676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some of the feedback we have had from young people who have experiences some of the DEAL activities.</a:t>
            </a:r>
          </a:p>
          <a:p>
            <a:endParaRPr lang="en-GB" dirty="0"/>
          </a:p>
        </p:txBody>
      </p:sp>
      <p:sp>
        <p:nvSpPr>
          <p:cNvPr id="4" name="Slide Number Placeholder 3"/>
          <p:cNvSpPr>
            <a:spLocks noGrp="1"/>
          </p:cNvSpPr>
          <p:nvPr>
            <p:ph type="sldNum" sz="quarter" idx="10"/>
          </p:nvPr>
        </p:nvSpPr>
        <p:spPr/>
        <p:txBody>
          <a:bodyPr/>
          <a:lstStyle/>
          <a:p>
            <a:fld id="{08EECDCD-DF30-4F88-B592-DB5C20B6559B}" type="slidenum">
              <a:rPr lang="en-GB" smtClean="0"/>
              <a:t>16</a:t>
            </a:fld>
            <a:endParaRPr lang="en-GB"/>
          </a:p>
        </p:txBody>
      </p:sp>
    </p:spTree>
    <p:extLst>
      <p:ext uri="{BB962C8B-B14F-4D97-AF65-F5344CB8AC3E}">
        <p14:creationId xmlns:p14="http://schemas.microsoft.com/office/powerpoint/2010/main" val="2343223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tell us what you think of DEAL, on the website there are opportunities to send us your feedback.</a:t>
            </a:r>
          </a:p>
          <a:p>
            <a:r>
              <a:rPr lang="en-GB" dirty="0"/>
              <a:t>Thankyou </a:t>
            </a:r>
            <a:r>
              <a:rPr lang="en-GB"/>
              <a:t>for listening!</a:t>
            </a:r>
            <a:endParaRPr lang="en-GB"/>
          </a:p>
        </p:txBody>
      </p:sp>
      <p:sp>
        <p:nvSpPr>
          <p:cNvPr id="4" name="Slide Number Placeholder 3"/>
          <p:cNvSpPr>
            <a:spLocks noGrp="1"/>
          </p:cNvSpPr>
          <p:nvPr>
            <p:ph type="sldNum" sz="quarter" idx="10"/>
          </p:nvPr>
        </p:nvSpPr>
        <p:spPr/>
        <p:txBody>
          <a:bodyPr/>
          <a:lstStyle/>
          <a:p>
            <a:fld id="{08EECDCD-DF30-4F88-B592-DB5C20B6559B}" type="slidenum">
              <a:rPr lang="en-GB" smtClean="0"/>
              <a:t>17</a:t>
            </a:fld>
            <a:endParaRPr lang="en-GB"/>
          </a:p>
        </p:txBody>
      </p:sp>
    </p:spTree>
    <p:extLst>
      <p:ext uri="{BB962C8B-B14F-4D97-AF65-F5344CB8AC3E}">
        <p14:creationId xmlns:p14="http://schemas.microsoft.com/office/powerpoint/2010/main" val="3444555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a:t>
            </a:r>
            <a:r>
              <a:rPr lang="en-GB" baseline="0" dirty="0"/>
              <a:t> questions are taken from the 2014 report ( health behaviour in school age children, Public Health England)</a:t>
            </a:r>
            <a:endParaRPr lang="en-GB" dirty="0"/>
          </a:p>
        </p:txBody>
      </p:sp>
      <p:sp>
        <p:nvSpPr>
          <p:cNvPr id="4" name="Slide Number Placeholder 3"/>
          <p:cNvSpPr>
            <a:spLocks noGrp="1"/>
          </p:cNvSpPr>
          <p:nvPr>
            <p:ph type="sldNum" sz="quarter" idx="10"/>
          </p:nvPr>
        </p:nvSpPr>
        <p:spPr/>
        <p:txBody>
          <a:bodyPr/>
          <a:lstStyle/>
          <a:p>
            <a:fld id="{08EECDCD-DF30-4F88-B592-DB5C20B6559B}" type="slidenum">
              <a:rPr lang="en-GB" smtClean="0"/>
              <a:t>2</a:t>
            </a:fld>
            <a:endParaRPr lang="en-GB"/>
          </a:p>
        </p:txBody>
      </p:sp>
    </p:spTree>
    <p:extLst>
      <p:ext uri="{BB962C8B-B14F-4D97-AF65-F5344CB8AC3E}">
        <p14:creationId xmlns:p14="http://schemas.microsoft.com/office/powerpoint/2010/main" val="2382397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1 in 3 young people said they did not know where to go to get help and 69% said stigmas</a:t>
            </a:r>
            <a:r>
              <a:rPr lang="en-GB" baseline="0" dirty="0"/>
              <a:t> stopped them from talking to a friend about mental health problems. ( Young Minds vs campaign report 2013)</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(Young Minds 2014)</a:t>
            </a:r>
            <a:endParaRPr lang="en-GB" dirty="0"/>
          </a:p>
        </p:txBody>
      </p:sp>
      <p:sp>
        <p:nvSpPr>
          <p:cNvPr id="4" name="Slide Number Placeholder 3"/>
          <p:cNvSpPr>
            <a:spLocks noGrp="1"/>
          </p:cNvSpPr>
          <p:nvPr>
            <p:ph type="sldNum" sz="quarter" idx="10"/>
          </p:nvPr>
        </p:nvSpPr>
        <p:spPr/>
        <p:txBody>
          <a:bodyPr/>
          <a:lstStyle/>
          <a:p>
            <a:fld id="{08EECDCD-DF30-4F88-B592-DB5C20B6559B}" type="slidenum">
              <a:rPr lang="en-GB" smtClean="0"/>
              <a:t>3</a:t>
            </a:fld>
            <a:endParaRPr lang="en-GB"/>
          </a:p>
        </p:txBody>
      </p:sp>
    </p:spTree>
    <p:extLst>
      <p:ext uri="{BB962C8B-B14F-4D97-AF65-F5344CB8AC3E}">
        <p14:creationId xmlns:p14="http://schemas.microsoft.com/office/powerpoint/2010/main" val="283359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Click</a:t>
            </a:r>
            <a:r>
              <a:rPr lang="en-GB" baseline="0" dirty="0"/>
              <a:t> for answer then next question </a:t>
            </a:r>
            <a:r>
              <a:rPr lang="en-GB" baseline="0" dirty="0" err="1"/>
              <a:t>etc</a:t>
            </a:r>
            <a:endParaRPr lang="en-GB" dirty="0"/>
          </a:p>
        </p:txBody>
      </p:sp>
      <p:sp>
        <p:nvSpPr>
          <p:cNvPr id="4" name="Slide Number Placeholder 3"/>
          <p:cNvSpPr>
            <a:spLocks noGrp="1"/>
          </p:cNvSpPr>
          <p:nvPr>
            <p:ph type="sldNum" sz="quarter" idx="10"/>
          </p:nvPr>
        </p:nvSpPr>
        <p:spPr/>
        <p:txBody>
          <a:bodyPr/>
          <a:lstStyle/>
          <a:p>
            <a:fld id="{08EECDCD-DF30-4F88-B592-DB5C20B6559B}" type="slidenum">
              <a:rPr lang="en-GB" smtClean="0"/>
              <a:t>4</a:t>
            </a:fld>
            <a:endParaRPr lang="en-GB"/>
          </a:p>
        </p:txBody>
      </p:sp>
    </p:spTree>
    <p:extLst>
      <p:ext uri="{BB962C8B-B14F-4D97-AF65-F5344CB8AC3E}">
        <p14:creationId xmlns:p14="http://schemas.microsoft.com/office/powerpoint/2010/main" val="283359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Samaritans usually talk  in rates per population , as figures can be misleading. </a:t>
            </a:r>
            <a:r>
              <a:rPr lang="en-GB" dirty="0"/>
              <a:t>This is a rate of approx.  4.4 per 100,000</a:t>
            </a:r>
            <a:endParaRPr lang="en-GB"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Young people do not die at the same rate as older people. Nevertheless. It is shocking</a:t>
            </a:r>
            <a:r>
              <a:rPr lang="en-GB" baseline="0" dirty="0"/>
              <a:t> and why we feel it is so important to make sure young people know that they can seek help, where from and how. </a:t>
            </a:r>
            <a:endParaRPr lang="en-GB" dirty="0"/>
          </a:p>
        </p:txBody>
      </p:sp>
      <p:sp>
        <p:nvSpPr>
          <p:cNvPr id="4" name="Slide Number Placeholder 3"/>
          <p:cNvSpPr>
            <a:spLocks noGrp="1"/>
          </p:cNvSpPr>
          <p:nvPr>
            <p:ph type="sldNum" sz="quarter" idx="10"/>
          </p:nvPr>
        </p:nvSpPr>
        <p:spPr/>
        <p:txBody>
          <a:bodyPr/>
          <a:lstStyle/>
          <a:p>
            <a:fld id="{08EECDCD-DF30-4F88-B592-DB5C20B6559B}" type="slidenum">
              <a:rPr lang="en-GB" smtClean="0"/>
              <a:t>5</a:t>
            </a:fld>
            <a:endParaRPr lang="en-GB"/>
          </a:p>
        </p:txBody>
      </p:sp>
    </p:spTree>
    <p:extLst>
      <p:ext uri="{BB962C8B-B14F-4D97-AF65-F5344CB8AC3E}">
        <p14:creationId xmlns:p14="http://schemas.microsoft.com/office/powerpoint/2010/main" val="283359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 Public health report 2014</a:t>
            </a:r>
          </a:p>
        </p:txBody>
      </p:sp>
      <p:sp>
        <p:nvSpPr>
          <p:cNvPr id="4" name="Slide Number Placeholder 3"/>
          <p:cNvSpPr>
            <a:spLocks noGrp="1"/>
          </p:cNvSpPr>
          <p:nvPr>
            <p:ph type="sldNum" sz="quarter" idx="10"/>
          </p:nvPr>
        </p:nvSpPr>
        <p:spPr/>
        <p:txBody>
          <a:bodyPr/>
          <a:lstStyle/>
          <a:p>
            <a:fld id="{08EECDCD-DF30-4F88-B592-DB5C20B6559B}" type="slidenum">
              <a:rPr lang="en-GB" smtClean="0"/>
              <a:t>6</a:t>
            </a:fld>
            <a:endParaRPr lang="en-GB"/>
          </a:p>
        </p:txBody>
      </p:sp>
    </p:spTree>
    <p:extLst>
      <p:ext uri="{BB962C8B-B14F-4D97-AF65-F5344CB8AC3E}">
        <p14:creationId xmlns:p14="http://schemas.microsoft.com/office/powerpoint/2010/main" val="324146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the group to discuss and feedback thought. </a:t>
            </a:r>
          </a:p>
        </p:txBody>
      </p:sp>
      <p:sp>
        <p:nvSpPr>
          <p:cNvPr id="4" name="Slide Number Placeholder 3"/>
          <p:cNvSpPr>
            <a:spLocks noGrp="1"/>
          </p:cNvSpPr>
          <p:nvPr>
            <p:ph type="sldNum" sz="quarter" idx="10"/>
          </p:nvPr>
        </p:nvSpPr>
        <p:spPr/>
        <p:txBody>
          <a:bodyPr/>
          <a:lstStyle/>
          <a:p>
            <a:fld id="{08EECDCD-DF30-4F88-B592-DB5C20B6559B}" type="slidenum">
              <a:rPr lang="en-GB" smtClean="0"/>
              <a:t>7</a:t>
            </a:fld>
            <a:endParaRPr lang="en-GB"/>
          </a:p>
        </p:txBody>
      </p:sp>
    </p:spTree>
    <p:extLst>
      <p:ext uri="{BB962C8B-B14F-4D97-AF65-F5344CB8AC3E}">
        <p14:creationId xmlns:p14="http://schemas.microsoft.com/office/powerpoint/2010/main" val="2803225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EECDCD-DF30-4F88-B592-DB5C20B6559B}" type="slidenum">
              <a:rPr lang="en-GB" smtClean="0"/>
              <a:t>8</a:t>
            </a:fld>
            <a:endParaRPr lang="en-GB"/>
          </a:p>
        </p:txBody>
      </p:sp>
    </p:spTree>
    <p:extLst>
      <p:ext uri="{BB962C8B-B14F-4D97-AF65-F5344CB8AC3E}">
        <p14:creationId xmlns:p14="http://schemas.microsoft.com/office/powerpoint/2010/main" val="1849631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solidFill>
                  <a:srgbClr val="007989"/>
                </a:solidFill>
              </a:rPr>
              <a:t>I think we would all agree that :</a:t>
            </a:r>
          </a:p>
          <a:p>
            <a:pPr>
              <a:buFontTx/>
              <a:buChar char="•"/>
            </a:pPr>
            <a:r>
              <a:rPr lang="en-GB" altLang="en-US" sz="1200" dirty="0"/>
              <a:t>School culture, ethos and environment influence student health and well-being and their readiness to learn</a:t>
            </a:r>
          </a:p>
          <a:p>
            <a:pPr>
              <a:buFontTx/>
              <a:buChar char="•"/>
            </a:pPr>
            <a:r>
              <a:rPr lang="en-GB" altLang="en-US" sz="1200" dirty="0"/>
              <a:t>It is important for schools to sustain and enhance the emotional health, well-being and resilience of young people</a:t>
            </a:r>
          </a:p>
          <a:p>
            <a:pPr>
              <a:buFontTx/>
              <a:buChar char="•"/>
            </a:pPr>
            <a:r>
              <a:rPr lang="en-GB" altLang="en-US" sz="1200" dirty="0"/>
              <a:t>Students with better emotional health and well-being are likely to achieve more at school</a:t>
            </a:r>
          </a:p>
          <a:p>
            <a:endParaRPr lang="en-GB" dirty="0"/>
          </a:p>
        </p:txBody>
      </p:sp>
      <p:sp>
        <p:nvSpPr>
          <p:cNvPr id="4" name="Slide Number Placeholder 3"/>
          <p:cNvSpPr>
            <a:spLocks noGrp="1"/>
          </p:cNvSpPr>
          <p:nvPr>
            <p:ph type="sldNum" sz="quarter" idx="10"/>
          </p:nvPr>
        </p:nvSpPr>
        <p:spPr/>
        <p:txBody>
          <a:bodyPr/>
          <a:lstStyle/>
          <a:p>
            <a:fld id="{08EECDCD-DF30-4F88-B592-DB5C20B6559B}" type="slidenum">
              <a:rPr lang="en-GB" smtClean="0"/>
              <a:t>10</a:t>
            </a:fld>
            <a:endParaRPr lang="en-GB"/>
          </a:p>
        </p:txBody>
      </p:sp>
    </p:spTree>
    <p:extLst>
      <p:ext uri="{BB962C8B-B14F-4D97-AF65-F5344CB8AC3E}">
        <p14:creationId xmlns:p14="http://schemas.microsoft.com/office/powerpoint/2010/main" val="1112990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lstStyle/>
          <a:p>
            <a:fld id="{04EE40F1-5BD6-4A1B-BD81-7FCFE6A7E101}" type="slidenum">
              <a:rPr lang="en-GB" smtClean="0"/>
              <a:t>‹#›</a:t>
            </a:fld>
            <a:endParaRPr lang="en-GB"/>
          </a:p>
        </p:txBody>
      </p:sp>
    </p:spTree>
    <p:extLst>
      <p:ext uri="{BB962C8B-B14F-4D97-AF65-F5344CB8AC3E}">
        <p14:creationId xmlns:p14="http://schemas.microsoft.com/office/powerpoint/2010/main" val="495661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797C977-4A8E-4239-BA17-A723CCDEAAD8}" type="datetimeFigureOut">
              <a:rPr lang="en-GB" smtClean="0"/>
              <a:t>14/07/2017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EE40F1-5BD6-4A1B-BD81-7FCFE6A7E101}" type="slidenum">
              <a:rPr lang="en-GB" smtClean="0"/>
              <a:t>‹#›</a:t>
            </a:fld>
            <a:endParaRPr lang="en-GB"/>
          </a:p>
        </p:txBody>
      </p:sp>
    </p:spTree>
    <p:extLst>
      <p:ext uri="{BB962C8B-B14F-4D97-AF65-F5344CB8AC3E}">
        <p14:creationId xmlns:p14="http://schemas.microsoft.com/office/powerpoint/2010/main" val="1502954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797C977-4A8E-4239-BA17-A723CCDEAAD8}" type="datetimeFigureOut">
              <a:rPr lang="en-GB" smtClean="0"/>
              <a:t>14/07/2017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EE40F1-5BD6-4A1B-BD81-7FCFE6A7E101}" type="slidenum">
              <a:rPr lang="en-GB" smtClean="0"/>
              <a:t>‹#›</a:t>
            </a:fld>
            <a:endParaRPr lang="en-GB"/>
          </a:p>
        </p:txBody>
      </p:sp>
    </p:spTree>
    <p:extLst>
      <p:ext uri="{BB962C8B-B14F-4D97-AF65-F5344CB8AC3E}">
        <p14:creationId xmlns:p14="http://schemas.microsoft.com/office/powerpoint/2010/main" val="1423285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EDD6521-D196-45EF-8525-E8074B4A4972}" type="datetimeFigureOut">
              <a:rPr lang="en-GB" smtClean="0"/>
              <a:t>14/07/2017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A09775B-BDF0-474E-BB6C-B33749898E8E}" type="slidenum">
              <a:rPr lang="en-GB" smtClean="0"/>
              <a:t>‹#›</a:t>
            </a:fld>
            <a:endParaRPr lang="en-GB"/>
          </a:p>
        </p:txBody>
      </p:sp>
    </p:spTree>
    <p:extLst>
      <p:ext uri="{BB962C8B-B14F-4D97-AF65-F5344CB8AC3E}">
        <p14:creationId xmlns:p14="http://schemas.microsoft.com/office/powerpoint/2010/main" val="4290941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EDD6521-D196-45EF-8525-E8074B4A4972}" type="datetimeFigureOut">
              <a:rPr lang="en-GB" smtClean="0"/>
              <a:t>14/07/2017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A09775B-BDF0-474E-BB6C-B33749898E8E}" type="slidenum">
              <a:rPr lang="en-GB" smtClean="0"/>
              <a:t>‹#›</a:t>
            </a:fld>
            <a:endParaRPr lang="en-GB"/>
          </a:p>
        </p:txBody>
      </p:sp>
    </p:spTree>
    <p:extLst>
      <p:ext uri="{BB962C8B-B14F-4D97-AF65-F5344CB8AC3E}">
        <p14:creationId xmlns:p14="http://schemas.microsoft.com/office/powerpoint/2010/main" val="3020548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EDD6521-D196-45EF-8525-E8074B4A4972}" type="datetimeFigureOut">
              <a:rPr lang="en-GB" smtClean="0"/>
              <a:t>14/07/2017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A09775B-BDF0-474E-BB6C-B33749898E8E}" type="slidenum">
              <a:rPr lang="en-GB" smtClean="0"/>
              <a:t>‹#›</a:t>
            </a:fld>
            <a:endParaRPr lang="en-GB"/>
          </a:p>
        </p:txBody>
      </p:sp>
    </p:spTree>
    <p:extLst>
      <p:ext uri="{BB962C8B-B14F-4D97-AF65-F5344CB8AC3E}">
        <p14:creationId xmlns:p14="http://schemas.microsoft.com/office/powerpoint/2010/main" val="974633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EDD6521-D196-45EF-8525-E8074B4A4972}" type="datetimeFigureOut">
              <a:rPr lang="en-GB" smtClean="0"/>
              <a:t>14/07/2017</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A09775B-BDF0-474E-BB6C-B33749898E8E}" type="slidenum">
              <a:rPr lang="en-GB" smtClean="0"/>
              <a:t>‹#›</a:t>
            </a:fld>
            <a:endParaRPr lang="en-GB"/>
          </a:p>
        </p:txBody>
      </p:sp>
    </p:spTree>
    <p:extLst>
      <p:ext uri="{BB962C8B-B14F-4D97-AF65-F5344CB8AC3E}">
        <p14:creationId xmlns:p14="http://schemas.microsoft.com/office/powerpoint/2010/main" val="1340626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EDD6521-D196-45EF-8525-E8074B4A4972}" type="datetimeFigureOut">
              <a:rPr lang="en-GB" smtClean="0"/>
              <a:t>14/07/2017</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A09775B-BDF0-474E-BB6C-B33749898E8E}" type="slidenum">
              <a:rPr lang="en-GB" smtClean="0"/>
              <a:t>‹#›</a:t>
            </a:fld>
            <a:endParaRPr lang="en-GB"/>
          </a:p>
        </p:txBody>
      </p:sp>
    </p:spTree>
    <p:extLst>
      <p:ext uri="{BB962C8B-B14F-4D97-AF65-F5344CB8AC3E}">
        <p14:creationId xmlns:p14="http://schemas.microsoft.com/office/powerpoint/2010/main" val="3954021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EDD6521-D196-45EF-8525-E8074B4A4972}" type="datetimeFigureOut">
              <a:rPr lang="en-GB" smtClean="0"/>
              <a:t>14/07/2017</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A09775B-BDF0-474E-BB6C-B33749898E8E}" type="slidenum">
              <a:rPr lang="en-GB" smtClean="0"/>
              <a:t>‹#›</a:t>
            </a:fld>
            <a:endParaRPr lang="en-GB"/>
          </a:p>
        </p:txBody>
      </p:sp>
    </p:spTree>
    <p:extLst>
      <p:ext uri="{BB962C8B-B14F-4D97-AF65-F5344CB8AC3E}">
        <p14:creationId xmlns:p14="http://schemas.microsoft.com/office/powerpoint/2010/main" val="376260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EDD6521-D196-45EF-8525-E8074B4A4972}" type="datetimeFigureOut">
              <a:rPr lang="en-GB" smtClean="0"/>
              <a:t>14/07/2017</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A09775B-BDF0-474E-BB6C-B33749898E8E}" type="slidenum">
              <a:rPr lang="en-GB" smtClean="0"/>
              <a:t>‹#›</a:t>
            </a:fld>
            <a:endParaRPr lang="en-GB"/>
          </a:p>
        </p:txBody>
      </p:sp>
    </p:spTree>
    <p:extLst>
      <p:ext uri="{BB962C8B-B14F-4D97-AF65-F5344CB8AC3E}">
        <p14:creationId xmlns:p14="http://schemas.microsoft.com/office/powerpoint/2010/main" val="1527290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EDD6521-D196-45EF-8525-E8074B4A4972}" type="datetimeFigureOut">
              <a:rPr lang="en-GB" smtClean="0"/>
              <a:t>14/07/2017</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A09775B-BDF0-474E-BB6C-B33749898E8E}" type="slidenum">
              <a:rPr lang="en-GB" smtClean="0"/>
              <a:t>‹#›</a:t>
            </a:fld>
            <a:endParaRPr lang="en-GB"/>
          </a:p>
        </p:txBody>
      </p:sp>
    </p:spTree>
    <p:extLst>
      <p:ext uri="{BB962C8B-B14F-4D97-AF65-F5344CB8AC3E}">
        <p14:creationId xmlns:p14="http://schemas.microsoft.com/office/powerpoint/2010/main" val="1997906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797C977-4A8E-4239-BA17-A723CCDEAAD8}" type="datetimeFigureOut">
              <a:rPr lang="en-GB" smtClean="0"/>
              <a:t>14/07/2017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EE40F1-5BD6-4A1B-BD81-7FCFE6A7E101}" type="slidenum">
              <a:rPr lang="en-GB" smtClean="0"/>
              <a:t>‹#›</a:t>
            </a:fld>
            <a:endParaRPr lang="en-GB"/>
          </a:p>
        </p:txBody>
      </p:sp>
    </p:spTree>
    <p:extLst>
      <p:ext uri="{BB962C8B-B14F-4D97-AF65-F5344CB8AC3E}">
        <p14:creationId xmlns:p14="http://schemas.microsoft.com/office/powerpoint/2010/main" val="766669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EDD6521-D196-45EF-8525-E8074B4A4972}" type="datetimeFigureOut">
              <a:rPr lang="en-GB" smtClean="0"/>
              <a:t>14/07/2017</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A09775B-BDF0-474E-BB6C-B33749898E8E}" type="slidenum">
              <a:rPr lang="en-GB" smtClean="0"/>
              <a:t>‹#›</a:t>
            </a:fld>
            <a:endParaRPr lang="en-GB"/>
          </a:p>
        </p:txBody>
      </p:sp>
    </p:spTree>
    <p:extLst>
      <p:ext uri="{BB962C8B-B14F-4D97-AF65-F5344CB8AC3E}">
        <p14:creationId xmlns:p14="http://schemas.microsoft.com/office/powerpoint/2010/main" val="1147085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EDD6521-D196-45EF-8525-E8074B4A4972}" type="datetimeFigureOut">
              <a:rPr lang="en-GB" smtClean="0"/>
              <a:t>14/07/2017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A09775B-BDF0-474E-BB6C-B33749898E8E}" type="slidenum">
              <a:rPr lang="en-GB" smtClean="0"/>
              <a:t>‹#›</a:t>
            </a:fld>
            <a:endParaRPr lang="en-GB"/>
          </a:p>
        </p:txBody>
      </p:sp>
    </p:spTree>
    <p:extLst>
      <p:ext uri="{BB962C8B-B14F-4D97-AF65-F5344CB8AC3E}">
        <p14:creationId xmlns:p14="http://schemas.microsoft.com/office/powerpoint/2010/main" val="2042312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EDD6521-D196-45EF-8525-E8074B4A4972}" type="datetimeFigureOut">
              <a:rPr lang="en-GB" smtClean="0"/>
              <a:t>14/07/2017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A09775B-BDF0-474E-BB6C-B33749898E8E}" type="slidenum">
              <a:rPr lang="en-GB" smtClean="0"/>
              <a:t>‹#›</a:t>
            </a:fld>
            <a:endParaRPr lang="en-GB"/>
          </a:p>
        </p:txBody>
      </p:sp>
    </p:spTree>
    <p:extLst>
      <p:ext uri="{BB962C8B-B14F-4D97-AF65-F5344CB8AC3E}">
        <p14:creationId xmlns:p14="http://schemas.microsoft.com/office/powerpoint/2010/main" val="4121182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797C977-4A8E-4239-BA17-A723CCDEAAD8}" type="datetimeFigureOut">
              <a:rPr lang="en-GB" smtClean="0"/>
              <a:t>14/07/2017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EE40F1-5BD6-4A1B-BD81-7FCFE6A7E101}" type="slidenum">
              <a:rPr lang="en-GB" smtClean="0"/>
              <a:t>‹#›</a:t>
            </a:fld>
            <a:endParaRPr lang="en-GB"/>
          </a:p>
        </p:txBody>
      </p:sp>
    </p:spTree>
    <p:extLst>
      <p:ext uri="{BB962C8B-B14F-4D97-AF65-F5344CB8AC3E}">
        <p14:creationId xmlns:p14="http://schemas.microsoft.com/office/powerpoint/2010/main" val="1463373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797C977-4A8E-4239-BA17-A723CCDEAAD8}" type="datetimeFigureOut">
              <a:rPr lang="en-GB" smtClean="0"/>
              <a:t>14/07/2017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EE40F1-5BD6-4A1B-BD81-7FCFE6A7E101}" type="slidenum">
              <a:rPr lang="en-GB" smtClean="0"/>
              <a:t>‹#›</a:t>
            </a:fld>
            <a:endParaRPr lang="en-GB"/>
          </a:p>
        </p:txBody>
      </p:sp>
    </p:spTree>
    <p:extLst>
      <p:ext uri="{BB962C8B-B14F-4D97-AF65-F5344CB8AC3E}">
        <p14:creationId xmlns:p14="http://schemas.microsoft.com/office/powerpoint/2010/main" val="806748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797C977-4A8E-4239-BA17-A723CCDEAAD8}" type="datetimeFigureOut">
              <a:rPr lang="en-GB" smtClean="0"/>
              <a:t>14/07/2017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EE40F1-5BD6-4A1B-BD81-7FCFE6A7E101}" type="slidenum">
              <a:rPr lang="en-GB" smtClean="0"/>
              <a:t>‹#›</a:t>
            </a:fld>
            <a:endParaRPr lang="en-GB"/>
          </a:p>
        </p:txBody>
      </p:sp>
    </p:spTree>
    <p:extLst>
      <p:ext uri="{BB962C8B-B14F-4D97-AF65-F5344CB8AC3E}">
        <p14:creationId xmlns:p14="http://schemas.microsoft.com/office/powerpoint/2010/main" val="1558837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797C977-4A8E-4239-BA17-A723CCDEAAD8}" type="datetimeFigureOut">
              <a:rPr lang="en-GB" smtClean="0"/>
              <a:t>14/07/2017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EE40F1-5BD6-4A1B-BD81-7FCFE6A7E101}" type="slidenum">
              <a:rPr lang="en-GB" smtClean="0"/>
              <a:t>‹#›</a:t>
            </a:fld>
            <a:endParaRPr lang="en-GB"/>
          </a:p>
        </p:txBody>
      </p:sp>
    </p:spTree>
    <p:extLst>
      <p:ext uri="{BB962C8B-B14F-4D97-AF65-F5344CB8AC3E}">
        <p14:creationId xmlns:p14="http://schemas.microsoft.com/office/powerpoint/2010/main" val="3507613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797C977-4A8E-4239-BA17-A723CCDEAAD8}" type="datetimeFigureOut">
              <a:rPr lang="en-GB" smtClean="0"/>
              <a:t>14/07/2017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EE40F1-5BD6-4A1B-BD81-7FCFE6A7E101}" type="slidenum">
              <a:rPr lang="en-GB" smtClean="0"/>
              <a:t>‹#›</a:t>
            </a:fld>
            <a:endParaRPr lang="en-GB"/>
          </a:p>
        </p:txBody>
      </p:sp>
    </p:spTree>
    <p:extLst>
      <p:ext uri="{BB962C8B-B14F-4D97-AF65-F5344CB8AC3E}">
        <p14:creationId xmlns:p14="http://schemas.microsoft.com/office/powerpoint/2010/main" val="2814656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797C977-4A8E-4239-BA17-A723CCDEAAD8}" type="datetimeFigureOut">
              <a:rPr lang="en-GB" smtClean="0"/>
              <a:t>14/07/2017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EE40F1-5BD6-4A1B-BD81-7FCFE6A7E101}" type="slidenum">
              <a:rPr lang="en-GB" smtClean="0"/>
              <a:t>‹#›</a:t>
            </a:fld>
            <a:endParaRPr lang="en-GB"/>
          </a:p>
        </p:txBody>
      </p:sp>
    </p:spTree>
    <p:extLst>
      <p:ext uri="{BB962C8B-B14F-4D97-AF65-F5344CB8AC3E}">
        <p14:creationId xmlns:p14="http://schemas.microsoft.com/office/powerpoint/2010/main" val="4045825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797C977-4A8E-4239-BA17-A723CCDEAAD8}" type="datetimeFigureOut">
              <a:rPr lang="en-GB" smtClean="0"/>
              <a:t>14/07/2017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EE40F1-5BD6-4A1B-BD81-7FCFE6A7E101}" type="slidenum">
              <a:rPr lang="en-GB" smtClean="0"/>
              <a:t>‹#›</a:t>
            </a:fld>
            <a:endParaRPr lang="en-GB"/>
          </a:p>
        </p:txBody>
      </p:sp>
    </p:spTree>
    <p:extLst>
      <p:ext uri="{BB962C8B-B14F-4D97-AF65-F5344CB8AC3E}">
        <p14:creationId xmlns:p14="http://schemas.microsoft.com/office/powerpoint/2010/main" val="2423401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E40F1-5BD6-4A1B-BD81-7FCFE6A7E101}" type="slidenum">
              <a:rPr lang="en-GB" smtClean="0"/>
              <a:t>‹#›</a:t>
            </a:fld>
            <a:endParaRPr lang="en-GB"/>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8520" y="-401689"/>
            <a:ext cx="5889246" cy="1670449"/>
          </a:xfrm>
          <a:prstGeom prst="rect">
            <a:avLst/>
          </a:prstGeom>
        </p:spPr>
      </p:pic>
      <p:pic>
        <p:nvPicPr>
          <p:cNvPr id="11" name="Picture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181104" y="6021288"/>
            <a:ext cx="2143424" cy="905001"/>
          </a:xfrm>
          <a:prstGeom prst="rect">
            <a:avLst/>
          </a:prstGeom>
        </p:spPr>
      </p:pic>
      <p:sp>
        <p:nvSpPr>
          <p:cNvPr id="13" name="Rectangle 12"/>
          <p:cNvSpPr/>
          <p:nvPr userDrawn="1"/>
        </p:nvSpPr>
        <p:spPr>
          <a:xfrm>
            <a:off x="5810326" y="6525344"/>
            <a:ext cx="1281954" cy="276999"/>
          </a:xfrm>
          <a:prstGeom prst="rect">
            <a:avLst/>
          </a:prstGeom>
        </p:spPr>
        <p:txBody>
          <a:bodyPr wrap="none">
            <a:spAutoFit/>
          </a:bodyPr>
          <a:lstStyle/>
          <a:p>
            <a:r>
              <a:rPr lang="en-GB" sz="1200" dirty="0">
                <a:solidFill>
                  <a:srgbClr val="7AC143"/>
                </a:solidFill>
              </a:rPr>
              <a:t>DEAL Information</a:t>
            </a:r>
          </a:p>
        </p:txBody>
      </p:sp>
    </p:spTree>
    <p:extLst>
      <p:ext uri="{BB962C8B-B14F-4D97-AF65-F5344CB8AC3E}">
        <p14:creationId xmlns:p14="http://schemas.microsoft.com/office/powerpoint/2010/main" val="2230973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solidFill>
            <a:srgbClr val="7A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0" dirty="0">
              <a:latin typeface="Samaritans" panose="02000000000000000000" pitchFamily="2" charset="0"/>
            </a:endParaRPr>
          </a:p>
        </p:txBody>
      </p:sp>
      <p:sp>
        <p:nvSpPr>
          <p:cNvPr id="13" name="TextBox 12"/>
          <p:cNvSpPr txBox="1"/>
          <p:nvPr userDrawn="1"/>
        </p:nvSpPr>
        <p:spPr>
          <a:xfrm>
            <a:off x="1907704" y="3068960"/>
            <a:ext cx="4642618" cy="1323439"/>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4000" dirty="0">
                <a:solidFill>
                  <a:schemeClr val="bg1"/>
                </a:solidFill>
                <a:latin typeface="Samaritans" panose="02000000000000000000" pitchFamily="2" charset="0"/>
              </a:rPr>
              <a:t>AN INTRODUCTION </a:t>
            </a:r>
            <a:br>
              <a:rPr lang="en-GB" sz="4000" dirty="0">
                <a:solidFill>
                  <a:schemeClr val="bg1"/>
                </a:solidFill>
                <a:latin typeface="Samaritans" panose="02000000000000000000" pitchFamily="2" charset="0"/>
              </a:rPr>
            </a:br>
            <a:r>
              <a:rPr lang="en-GB" sz="4000" dirty="0">
                <a:solidFill>
                  <a:schemeClr val="bg1"/>
                </a:solidFill>
                <a:latin typeface="Samaritans" panose="02000000000000000000" pitchFamily="2" charset="0"/>
              </a:rPr>
              <a:t>TO DEAL FOR STAFF</a:t>
            </a:r>
          </a:p>
        </p:txBody>
      </p:sp>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876256" y="5991191"/>
            <a:ext cx="2093644" cy="644198"/>
          </a:xfrm>
          <a:prstGeom prst="rect">
            <a:avLst/>
          </a:prstGeom>
        </p:spPr>
      </p:pic>
      <p:pic>
        <p:nvPicPr>
          <p:cNvPr id="3" name="Picture 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65902" y="260648"/>
            <a:ext cx="5580112" cy="1658526"/>
          </a:xfrm>
          <a:prstGeom prst="rect">
            <a:avLst/>
          </a:prstGeom>
        </p:spPr>
      </p:pic>
      <p:pic>
        <p:nvPicPr>
          <p:cNvPr id="4" name="Picture 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99592" y="3072995"/>
            <a:ext cx="718398" cy="973828"/>
          </a:xfrm>
          <a:prstGeom prst="rect">
            <a:avLst/>
          </a:prstGeom>
        </p:spPr>
      </p:pic>
    </p:spTree>
    <p:extLst>
      <p:ext uri="{BB962C8B-B14F-4D97-AF65-F5344CB8AC3E}">
        <p14:creationId xmlns:p14="http://schemas.microsoft.com/office/powerpoint/2010/main" val="143038784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0152" y="404664"/>
            <a:ext cx="2952328" cy="1200329"/>
          </a:xfrm>
          <a:prstGeom prst="rect">
            <a:avLst/>
          </a:prstGeom>
          <a:noFill/>
        </p:spPr>
        <p:txBody>
          <a:bodyPr wrap="square" rtlCol="0">
            <a:spAutoFit/>
          </a:bodyPr>
          <a:lstStyle/>
          <a:p>
            <a:r>
              <a:rPr lang="en-GB" sz="7200" dirty="0">
                <a:solidFill>
                  <a:schemeClr val="tx1">
                    <a:lumMod val="65000"/>
                    <a:lumOff val="35000"/>
                  </a:schemeClr>
                </a:solidFill>
              </a:rPr>
              <a:t>DRAFT</a:t>
            </a:r>
          </a:p>
        </p:txBody>
      </p:sp>
    </p:spTree>
    <p:extLst>
      <p:ext uri="{BB962C8B-B14F-4D97-AF65-F5344CB8AC3E}">
        <p14:creationId xmlns:p14="http://schemas.microsoft.com/office/powerpoint/2010/main" val="1057267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584" y="21098"/>
            <a:ext cx="5410944" cy="1143000"/>
          </a:xfrm>
        </p:spPr>
        <p:txBody>
          <a:bodyPr>
            <a:normAutofit/>
          </a:bodyPr>
          <a:lstStyle/>
          <a:p>
            <a:r>
              <a:rPr lang="en-GB" sz="2800" dirty="0">
                <a:solidFill>
                  <a:schemeClr val="bg1"/>
                </a:solidFill>
                <a:latin typeface="Samaritans" panose="02000000000000000000" pitchFamily="2" charset="0"/>
              </a:rPr>
              <a:t>WHY USE DEAL?</a:t>
            </a:r>
          </a:p>
        </p:txBody>
      </p:sp>
      <p:sp>
        <p:nvSpPr>
          <p:cNvPr id="3" name="Content Placeholder 2"/>
          <p:cNvSpPr>
            <a:spLocks noGrp="1"/>
          </p:cNvSpPr>
          <p:nvPr>
            <p:ph idx="1"/>
          </p:nvPr>
        </p:nvSpPr>
        <p:spPr>
          <a:xfrm>
            <a:off x="662880" y="1783357"/>
            <a:ext cx="7509520" cy="4525963"/>
          </a:xfrm>
        </p:spPr>
        <p:txBody>
          <a:bodyPr>
            <a:noAutofit/>
          </a:bodyPr>
          <a:lstStyle/>
          <a:p>
            <a:pPr marL="0" indent="0">
              <a:lnSpc>
                <a:spcPct val="120000"/>
              </a:lnSpc>
              <a:spcBef>
                <a:spcPct val="0"/>
              </a:spcBef>
              <a:spcAft>
                <a:spcPts val="2400"/>
              </a:spcAft>
              <a:buNone/>
            </a:pPr>
            <a:r>
              <a:rPr lang="en-GB" altLang="en-US" sz="2000" b="1" dirty="0">
                <a:solidFill>
                  <a:srgbClr val="007989"/>
                </a:solidFill>
              </a:rPr>
              <a:t>Samaritans</a:t>
            </a:r>
            <a:r>
              <a:rPr lang="en-GB" altLang="en-US" sz="2000" dirty="0">
                <a:solidFill>
                  <a:srgbClr val="007989"/>
                </a:solidFill>
              </a:rPr>
              <a:t> believe that educating young people about emotional health, and the importance of seeking help when it is needed, will result in improved well-being and health outcomes for young people. </a:t>
            </a:r>
          </a:p>
          <a:p>
            <a:pPr marL="0" indent="0">
              <a:lnSpc>
                <a:spcPct val="120000"/>
              </a:lnSpc>
              <a:spcAft>
                <a:spcPts val="2400"/>
              </a:spcAft>
              <a:buNone/>
            </a:pPr>
            <a:r>
              <a:rPr lang="en-GB" altLang="en-US" sz="2000" dirty="0">
                <a:solidFill>
                  <a:srgbClr val="007989"/>
                </a:solidFill>
              </a:rPr>
              <a:t>Samaritans believe that education about emotional health will mean that more young people will access the support they need earlier. </a:t>
            </a:r>
            <a:br>
              <a:rPr lang="en-GB" altLang="en-US" sz="2000" dirty="0">
                <a:solidFill>
                  <a:srgbClr val="007989"/>
                </a:solidFill>
              </a:rPr>
            </a:br>
            <a:r>
              <a:rPr lang="en-GB" altLang="en-US" sz="2000" dirty="0">
                <a:solidFill>
                  <a:srgbClr val="007989"/>
                </a:solidFill>
              </a:rPr>
              <a:t>This should help to reduce potential mental health problems and enhance the wellbeing of young people. That is why DEAL was developed to help educators in their efforts to develop resilience in young people and promote emotional health and wellbeing. </a:t>
            </a:r>
          </a:p>
          <a:p>
            <a:pPr marL="0" indent="0">
              <a:lnSpc>
                <a:spcPct val="120000"/>
              </a:lnSpc>
              <a:spcAft>
                <a:spcPts val="2400"/>
              </a:spcAft>
              <a:buNone/>
            </a:pPr>
            <a:endParaRPr lang="en-GB" sz="2000" dirty="0"/>
          </a:p>
        </p:txBody>
      </p:sp>
    </p:spTree>
    <p:extLst>
      <p:ext uri="{BB962C8B-B14F-4D97-AF65-F5344CB8AC3E}">
        <p14:creationId xmlns:p14="http://schemas.microsoft.com/office/powerpoint/2010/main" val="3420515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844824"/>
            <a:ext cx="7272808" cy="2769989"/>
          </a:xfrm>
          <a:prstGeom prst="rect">
            <a:avLst/>
          </a:prstGeom>
        </p:spPr>
        <p:txBody>
          <a:bodyPr wrap="square">
            <a:spAutoFit/>
          </a:bodyPr>
          <a:lstStyle/>
          <a:p>
            <a:pPr marL="441325" lvl="0" indent="-441325" fontAlgn="base">
              <a:spcAft>
                <a:spcPts val="1200"/>
              </a:spcAft>
              <a:buBlip>
                <a:blip r:embed="rId3"/>
              </a:buBlip>
            </a:pPr>
            <a:r>
              <a:rPr lang="en-GB" sz="2400" dirty="0">
                <a:solidFill>
                  <a:srgbClr val="007989"/>
                </a:solidFill>
              </a:rPr>
              <a:t>Raise</a:t>
            </a:r>
            <a:r>
              <a:rPr lang="en-GB" sz="2400" strike="sngStrike" dirty="0">
                <a:solidFill>
                  <a:srgbClr val="007989"/>
                </a:solidFill>
              </a:rPr>
              <a:t> </a:t>
            </a:r>
            <a:r>
              <a:rPr lang="en-GB" sz="2400" dirty="0">
                <a:solidFill>
                  <a:srgbClr val="007989"/>
                </a:solidFill>
              </a:rPr>
              <a:t>awareness of emotional health and the importance of recognising when you need help.</a:t>
            </a:r>
          </a:p>
          <a:p>
            <a:pPr marL="441325" lvl="0" indent="-441325" fontAlgn="base">
              <a:spcAft>
                <a:spcPts val="1200"/>
              </a:spcAft>
              <a:buBlip>
                <a:blip r:embed="rId3"/>
              </a:buBlip>
            </a:pPr>
            <a:r>
              <a:rPr lang="en-GB" sz="2400" dirty="0">
                <a:solidFill>
                  <a:srgbClr val="007989"/>
                </a:solidFill>
              </a:rPr>
              <a:t>Develop help-seeking behaviour and skills.</a:t>
            </a:r>
          </a:p>
          <a:p>
            <a:pPr marL="441325" lvl="0" indent="-441325" fontAlgn="base">
              <a:spcAft>
                <a:spcPts val="1200"/>
              </a:spcAft>
              <a:buBlip>
                <a:blip r:embed="rId3"/>
              </a:buBlip>
            </a:pPr>
            <a:r>
              <a:rPr lang="en-GB" sz="2400" dirty="0">
                <a:solidFill>
                  <a:srgbClr val="007989"/>
                </a:solidFill>
              </a:rPr>
              <a:t>Develop positive coping strategies.</a:t>
            </a:r>
          </a:p>
          <a:p>
            <a:pPr marL="441325" lvl="0" indent="-441325" fontAlgn="base">
              <a:spcAft>
                <a:spcPts val="1200"/>
              </a:spcAft>
              <a:buBlip>
                <a:blip r:embed="rId3"/>
              </a:buBlip>
            </a:pPr>
            <a:r>
              <a:rPr lang="en-GB" sz="2400" dirty="0">
                <a:solidFill>
                  <a:srgbClr val="007989"/>
                </a:solidFill>
              </a:rPr>
              <a:t>Reduce</a:t>
            </a:r>
            <a:r>
              <a:rPr lang="en-GB" sz="2400" strike="sngStrike" dirty="0">
                <a:solidFill>
                  <a:srgbClr val="007989"/>
                </a:solidFill>
              </a:rPr>
              <a:t> </a:t>
            </a:r>
            <a:r>
              <a:rPr lang="en-GB" sz="2400" dirty="0">
                <a:solidFill>
                  <a:srgbClr val="007989"/>
                </a:solidFill>
              </a:rPr>
              <a:t>stigma and barriers to talking about </a:t>
            </a:r>
            <a:br>
              <a:rPr lang="en-GB" sz="2400" dirty="0">
                <a:solidFill>
                  <a:srgbClr val="007989"/>
                </a:solidFill>
              </a:rPr>
            </a:br>
            <a:r>
              <a:rPr lang="en-GB" sz="2400" dirty="0">
                <a:solidFill>
                  <a:srgbClr val="007989"/>
                </a:solidFill>
              </a:rPr>
              <a:t>emotional health.</a:t>
            </a:r>
          </a:p>
        </p:txBody>
      </p:sp>
      <p:sp>
        <p:nvSpPr>
          <p:cNvPr id="3" name="TextBox 2"/>
          <p:cNvSpPr txBox="1"/>
          <p:nvPr/>
        </p:nvSpPr>
        <p:spPr>
          <a:xfrm>
            <a:off x="683568" y="332656"/>
            <a:ext cx="2807179" cy="461665"/>
          </a:xfrm>
          <a:prstGeom prst="rect">
            <a:avLst/>
          </a:prstGeom>
          <a:noFill/>
        </p:spPr>
        <p:txBody>
          <a:bodyPr wrap="none" rtlCol="0">
            <a:spAutoFit/>
          </a:bodyPr>
          <a:lstStyle/>
          <a:p>
            <a:r>
              <a:rPr lang="en-GB" sz="2400" dirty="0">
                <a:solidFill>
                  <a:schemeClr val="bg1"/>
                </a:solidFill>
                <a:latin typeface="Samaritans" panose="02000000000000000000" pitchFamily="2" charset="0"/>
              </a:rPr>
              <a:t>THE AIMS OF DEAL :</a:t>
            </a:r>
          </a:p>
        </p:txBody>
      </p:sp>
      <p:pic>
        <p:nvPicPr>
          <p:cNvPr id="6146" name="Picture 2" descr="\\Samfil02\Samaritans\Fundraising &amp; Communications\Communications\Design Work\NEW DESIGN WORK\BRANDING\Illustrations\Samaritans Clip Art\girl te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264" y="3140968"/>
            <a:ext cx="1806161" cy="26617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3568" y="5013176"/>
            <a:ext cx="6264696" cy="461665"/>
          </a:xfrm>
          <a:prstGeom prst="rect">
            <a:avLst/>
          </a:prstGeom>
          <a:noFill/>
        </p:spPr>
        <p:txBody>
          <a:bodyPr wrap="square" rtlCol="0">
            <a:spAutoFit/>
          </a:bodyPr>
          <a:lstStyle/>
          <a:p>
            <a:r>
              <a:rPr lang="en-GB" sz="2400" dirty="0">
                <a:solidFill>
                  <a:srgbClr val="007989"/>
                </a:solidFill>
              </a:rPr>
              <a:t>www.samaritans.org/deal</a:t>
            </a:r>
          </a:p>
        </p:txBody>
      </p:sp>
    </p:spTree>
    <p:extLst>
      <p:ext uri="{BB962C8B-B14F-4D97-AF65-F5344CB8AC3E}">
        <p14:creationId xmlns:p14="http://schemas.microsoft.com/office/powerpoint/2010/main" val="1183417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332656"/>
            <a:ext cx="3725700" cy="461665"/>
          </a:xfrm>
          <a:prstGeom prst="rect">
            <a:avLst/>
          </a:prstGeom>
          <a:noFill/>
        </p:spPr>
        <p:txBody>
          <a:bodyPr wrap="none" rtlCol="0">
            <a:spAutoFit/>
          </a:bodyPr>
          <a:lstStyle/>
          <a:p>
            <a:r>
              <a:rPr lang="en-GB" sz="2400" dirty="0">
                <a:solidFill>
                  <a:schemeClr val="bg1"/>
                </a:solidFill>
                <a:latin typeface="Samaritans" panose="02000000000000000000" pitchFamily="2" charset="0"/>
              </a:rPr>
              <a:t>ACCESSING THE RESOURCE</a:t>
            </a:r>
          </a:p>
        </p:txBody>
      </p:sp>
      <p:sp>
        <p:nvSpPr>
          <p:cNvPr id="3" name="Rectangle 2"/>
          <p:cNvSpPr/>
          <p:nvPr/>
        </p:nvSpPr>
        <p:spPr>
          <a:xfrm>
            <a:off x="755576" y="1960091"/>
            <a:ext cx="7632848" cy="1354217"/>
          </a:xfrm>
          <a:prstGeom prst="rect">
            <a:avLst/>
          </a:prstGeom>
        </p:spPr>
        <p:txBody>
          <a:bodyPr wrap="square">
            <a:spAutoFit/>
          </a:bodyPr>
          <a:lstStyle/>
          <a:p>
            <a:pPr>
              <a:spcAft>
                <a:spcPts val="600"/>
              </a:spcAft>
            </a:pPr>
            <a:r>
              <a:rPr lang="en-GB" sz="2400" b="1" dirty="0">
                <a:solidFill>
                  <a:srgbClr val="007989"/>
                </a:solidFill>
              </a:rPr>
              <a:t>Go to </a:t>
            </a:r>
            <a:r>
              <a:rPr lang="en-GB" sz="2400" b="1" dirty="0">
                <a:solidFill>
                  <a:srgbClr val="7AC143"/>
                </a:solidFill>
              </a:rPr>
              <a:t>www.samaritans.org/deal</a:t>
            </a:r>
          </a:p>
          <a:p>
            <a:pPr>
              <a:spcAft>
                <a:spcPts val="600"/>
              </a:spcAft>
            </a:pPr>
            <a:endParaRPr lang="en-GB" sz="2400" b="1" dirty="0">
              <a:solidFill>
                <a:srgbClr val="007989"/>
              </a:solidFill>
            </a:endParaRPr>
          </a:p>
          <a:p>
            <a:pPr>
              <a:spcAft>
                <a:spcPts val="600"/>
              </a:spcAft>
            </a:pPr>
            <a:r>
              <a:rPr lang="en-GB" sz="2400" dirty="0">
                <a:solidFill>
                  <a:srgbClr val="007989"/>
                </a:solidFill>
              </a:rPr>
              <a:t>You will reach a page showing an overview of the themes.</a:t>
            </a:r>
            <a:r>
              <a:rPr lang="en-GB" sz="2400" b="1" dirty="0">
                <a:solidFill>
                  <a:srgbClr val="007989"/>
                </a:solidFill>
              </a:rPr>
              <a:t> </a:t>
            </a:r>
          </a:p>
        </p:txBody>
      </p:sp>
    </p:spTree>
    <p:extLst>
      <p:ext uri="{BB962C8B-B14F-4D97-AF65-F5344CB8AC3E}">
        <p14:creationId xmlns:p14="http://schemas.microsoft.com/office/powerpoint/2010/main" val="1137581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1570" y="1628800"/>
            <a:ext cx="7465212" cy="1200329"/>
          </a:xfrm>
          <a:prstGeom prst="rect">
            <a:avLst/>
          </a:prstGeom>
        </p:spPr>
        <p:txBody>
          <a:bodyPr wrap="square">
            <a:spAutoFit/>
          </a:bodyPr>
          <a:lstStyle/>
          <a:p>
            <a:pPr>
              <a:spcAft>
                <a:spcPts val="600"/>
              </a:spcAft>
            </a:pPr>
            <a:r>
              <a:rPr lang="en-GB" sz="2400" b="1" dirty="0">
                <a:solidFill>
                  <a:srgbClr val="007989"/>
                </a:solidFill>
              </a:rPr>
              <a:t>The activities are set out in four themes. </a:t>
            </a:r>
            <a:r>
              <a:rPr lang="en-GB" sz="2400" dirty="0">
                <a:solidFill>
                  <a:srgbClr val="007989"/>
                </a:solidFill>
              </a:rPr>
              <a:t>You can click on a theme heading to bring up all of the activities within each theme. </a:t>
            </a:r>
          </a:p>
        </p:txBody>
      </p:sp>
      <p:sp>
        <p:nvSpPr>
          <p:cNvPr id="3" name="TextBox 2"/>
          <p:cNvSpPr txBox="1"/>
          <p:nvPr/>
        </p:nvSpPr>
        <p:spPr>
          <a:xfrm>
            <a:off x="683568" y="332656"/>
            <a:ext cx="2630848" cy="461665"/>
          </a:xfrm>
          <a:prstGeom prst="rect">
            <a:avLst/>
          </a:prstGeom>
          <a:noFill/>
        </p:spPr>
        <p:txBody>
          <a:bodyPr wrap="none" rtlCol="0">
            <a:spAutoFit/>
          </a:bodyPr>
          <a:lstStyle/>
          <a:p>
            <a:r>
              <a:rPr lang="en-GB" sz="2400" dirty="0">
                <a:solidFill>
                  <a:schemeClr val="bg1"/>
                </a:solidFill>
                <a:latin typeface="Samaritans" panose="02000000000000000000" pitchFamily="2" charset="0"/>
              </a:rPr>
              <a:t>WHAT IS IN DEAL?</a:t>
            </a:r>
          </a:p>
        </p:txBody>
      </p:sp>
      <p:sp>
        <p:nvSpPr>
          <p:cNvPr id="4" name="Rectangle 3"/>
          <p:cNvSpPr/>
          <p:nvPr/>
        </p:nvSpPr>
        <p:spPr>
          <a:xfrm>
            <a:off x="792088" y="5108991"/>
            <a:ext cx="7524328" cy="1200329"/>
          </a:xfrm>
          <a:prstGeom prst="rect">
            <a:avLst/>
          </a:prstGeom>
        </p:spPr>
        <p:txBody>
          <a:bodyPr wrap="square">
            <a:spAutoFit/>
          </a:bodyPr>
          <a:lstStyle/>
          <a:p>
            <a:r>
              <a:rPr lang="en-GB" sz="2400" dirty="0">
                <a:solidFill>
                  <a:srgbClr val="007989"/>
                </a:solidFill>
              </a:rPr>
              <a:t>Activities are 20 minute or 60 minute long sessions. </a:t>
            </a:r>
            <a:br>
              <a:rPr lang="en-GB" sz="2400" dirty="0">
                <a:solidFill>
                  <a:srgbClr val="007989"/>
                </a:solidFill>
              </a:rPr>
            </a:br>
            <a:r>
              <a:rPr lang="en-GB" sz="2400" dirty="0">
                <a:solidFill>
                  <a:srgbClr val="007989"/>
                </a:solidFill>
              </a:rPr>
              <a:t>There are also video and audio clips and teachers </a:t>
            </a:r>
            <a:br>
              <a:rPr lang="en-GB" sz="2400" dirty="0">
                <a:solidFill>
                  <a:srgbClr val="007989"/>
                </a:solidFill>
              </a:rPr>
            </a:br>
            <a:r>
              <a:rPr lang="en-GB" sz="2400" dirty="0">
                <a:solidFill>
                  <a:srgbClr val="007989"/>
                </a:solidFill>
              </a:rPr>
              <a:t>notes to accompany the resources.</a:t>
            </a:r>
          </a:p>
        </p:txBody>
      </p:sp>
      <p:grpSp>
        <p:nvGrpSpPr>
          <p:cNvPr id="9" name="Group 8"/>
          <p:cNvGrpSpPr/>
          <p:nvPr/>
        </p:nvGrpSpPr>
        <p:grpSpPr>
          <a:xfrm>
            <a:off x="696326" y="3895330"/>
            <a:ext cx="3816424" cy="1137423"/>
            <a:chOff x="4788024" y="4267242"/>
            <a:chExt cx="3816424" cy="1137423"/>
          </a:xfrm>
        </p:grpSpPr>
        <p:pic>
          <p:nvPicPr>
            <p:cNvPr id="5123" name="Picture 3" descr="\\Samfil02\Samaritans\Fundraising &amp; Communications\Communications\Design Work\NEW DESIGN WORK\BRANDING\Frame Graphics\PNG versions\paper_strip_orange_cmy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4732">
              <a:off x="4788024" y="4267242"/>
              <a:ext cx="3816424" cy="113742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030950" y="4558966"/>
              <a:ext cx="3092065" cy="461665"/>
            </a:xfrm>
            <a:prstGeom prst="rect">
              <a:avLst/>
            </a:prstGeom>
          </p:spPr>
          <p:txBody>
            <a:bodyPr wrap="none">
              <a:spAutoFit/>
            </a:bodyPr>
            <a:lstStyle/>
            <a:p>
              <a:r>
                <a:rPr lang="en-GB" sz="2400" dirty="0">
                  <a:solidFill>
                    <a:schemeClr val="bg1"/>
                  </a:solidFill>
                </a:rPr>
                <a:t>Connecting with others</a:t>
              </a:r>
            </a:p>
          </p:txBody>
        </p:sp>
      </p:grpSp>
      <p:grpSp>
        <p:nvGrpSpPr>
          <p:cNvPr id="10" name="Group 9"/>
          <p:cNvGrpSpPr/>
          <p:nvPr/>
        </p:nvGrpSpPr>
        <p:grpSpPr>
          <a:xfrm>
            <a:off x="4499599" y="3842898"/>
            <a:ext cx="3617183" cy="1242286"/>
            <a:chOff x="5131281" y="3162634"/>
            <a:chExt cx="3617183" cy="1242286"/>
          </a:xfrm>
        </p:grpSpPr>
        <p:pic>
          <p:nvPicPr>
            <p:cNvPr id="5124" name="Picture 4" descr="\\Samfil02\Samaritans\Fundraising &amp; Communications\Communications\Design Work\NEW DESIGN WORK\BRANDING\Frame Graphics\PNG versions\paper_strip_purple_cmy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9441">
              <a:off x="5131281" y="3162634"/>
              <a:ext cx="3435700" cy="124228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82344" y="3521333"/>
              <a:ext cx="3366120" cy="461665"/>
            </a:xfrm>
            <a:prstGeom prst="rect">
              <a:avLst/>
            </a:prstGeom>
          </p:spPr>
          <p:txBody>
            <a:bodyPr wrap="square">
              <a:spAutoFit/>
            </a:bodyPr>
            <a:lstStyle/>
            <a:p>
              <a:r>
                <a:rPr lang="en-GB" sz="2400" dirty="0">
                  <a:solidFill>
                    <a:schemeClr val="bg1"/>
                  </a:solidFill>
                </a:rPr>
                <a:t>Dealing with feelings</a:t>
              </a:r>
            </a:p>
          </p:txBody>
        </p:sp>
      </p:grpSp>
      <p:grpSp>
        <p:nvGrpSpPr>
          <p:cNvPr id="11" name="Group 10"/>
          <p:cNvGrpSpPr/>
          <p:nvPr/>
        </p:nvGrpSpPr>
        <p:grpSpPr>
          <a:xfrm>
            <a:off x="855181" y="2886129"/>
            <a:ext cx="3249175" cy="1112568"/>
            <a:chOff x="791313" y="3328143"/>
            <a:chExt cx="3249175" cy="1112568"/>
          </a:xfrm>
        </p:grpSpPr>
        <p:pic>
          <p:nvPicPr>
            <p:cNvPr id="5125" name="Picture 5" descr="\\Samfil02\Samaritans\Fundraising &amp; Communications\Communications\Design Work\NEW DESIGN WORK\BRANDING\Frame Graphics\PNG versions\paper_strip_green_cmy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46950">
              <a:off x="791313" y="3328143"/>
              <a:ext cx="3249175" cy="111256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60978" y="3613666"/>
              <a:ext cx="2324675" cy="461665"/>
            </a:xfrm>
            <a:prstGeom prst="rect">
              <a:avLst/>
            </a:prstGeom>
          </p:spPr>
          <p:txBody>
            <a:bodyPr wrap="none">
              <a:spAutoFit/>
            </a:bodyPr>
            <a:lstStyle/>
            <a:p>
              <a:r>
                <a:rPr lang="en-GB" sz="2400" dirty="0">
                  <a:solidFill>
                    <a:schemeClr val="bg1"/>
                  </a:solidFill>
                </a:rPr>
                <a:t>Emotional health</a:t>
              </a:r>
            </a:p>
          </p:txBody>
        </p:sp>
      </p:grpSp>
      <p:grpSp>
        <p:nvGrpSpPr>
          <p:cNvPr id="12" name="Group 11"/>
          <p:cNvGrpSpPr/>
          <p:nvPr/>
        </p:nvGrpSpPr>
        <p:grpSpPr>
          <a:xfrm>
            <a:off x="4543217" y="2777067"/>
            <a:ext cx="3229857" cy="1100357"/>
            <a:chOff x="4379214" y="3036696"/>
            <a:chExt cx="3229857" cy="1100357"/>
          </a:xfrm>
        </p:grpSpPr>
        <p:pic>
          <p:nvPicPr>
            <p:cNvPr id="5126" name="Picture 6" descr="\\Samfil02\Samaritans\Fundraising &amp; Communications\Communications\Design Work\NEW DESIGN WORK\BRANDING\Frame Graphics\PNG versions\paper_strip_teal_cmy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40962">
              <a:off x="4379214" y="3036696"/>
              <a:ext cx="3229857" cy="11003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784196" y="3327375"/>
              <a:ext cx="2324739" cy="461665"/>
            </a:xfrm>
            <a:prstGeom prst="rect">
              <a:avLst/>
            </a:prstGeom>
          </p:spPr>
          <p:txBody>
            <a:bodyPr wrap="none">
              <a:spAutoFit/>
            </a:bodyPr>
            <a:lstStyle/>
            <a:p>
              <a:r>
                <a:rPr lang="en-GB" sz="2400" dirty="0">
                  <a:solidFill>
                    <a:schemeClr val="bg1"/>
                  </a:solidFill>
                </a:rPr>
                <a:t>Coping strategies</a:t>
              </a:r>
            </a:p>
          </p:txBody>
        </p:sp>
      </p:grpSp>
    </p:spTree>
    <p:extLst>
      <p:ext uri="{BB962C8B-B14F-4D97-AF65-F5344CB8AC3E}">
        <p14:creationId xmlns:p14="http://schemas.microsoft.com/office/powerpoint/2010/main" val="619373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332656"/>
            <a:ext cx="2630848" cy="461665"/>
          </a:xfrm>
          <a:prstGeom prst="rect">
            <a:avLst/>
          </a:prstGeom>
          <a:noFill/>
        </p:spPr>
        <p:txBody>
          <a:bodyPr wrap="none" rtlCol="0">
            <a:spAutoFit/>
          </a:bodyPr>
          <a:lstStyle/>
          <a:p>
            <a:r>
              <a:rPr lang="en-GB" sz="2400" dirty="0">
                <a:solidFill>
                  <a:schemeClr val="bg1"/>
                </a:solidFill>
                <a:latin typeface="Samaritans" panose="02000000000000000000" pitchFamily="2" charset="0"/>
              </a:rPr>
              <a:t>WHAT IS IN DEAL?</a:t>
            </a:r>
          </a:p>
        </p:txBody>
      </p:sp>
      <p:sp>
        <p:nvSpPr>
          <p:cNvPr id="3" name="TextBox 2"/>
          <p:cNvSpPr txBox="1"/>
          <p:nvPr/>
        </p:nvSpPr>
        <p:spPr>
          <a:xfrm>
            <a:off x="730344" y="908720"/>
            <a:ext cx="1794081" cy="338554"/>
          </a:xfrm>
          <a:prstGeom prst="rect">
            <a:avLst/>
          </a:prstGeom>
          <a:noFill/>
        </p:spPr>
        <p:txBody>
          <a:bodyPr wrap="none" rtlCol="0">
            <a:spAutoFit/>
          </a:bodyPr>
          <a:lstStyle/>
          <a:p>
            <a:r>
              <a:rPr lang="en-GB" sz="1600" b="1" dirty="0">
                <a:solidFill>
                  <a:srgbClr val="7AC143"/>
                </a:solidFill>
              </a:rPr>
              <a:t>Example of session</a:t>
            </a:r>
          </a:p>
        </p:txBody>
      </p:sp>
      <p:sp>
        <p:nvSpPr>
          <p:cNvPr id="10" name="TextBox 9"/>
          <p:cNvSpPr txBox="1"/>
          <p:nvPr/>
        </p:nvSpPr>
        <p:spPr>
          <a:xfrm>
            <a:off x="772472" y="1948190"/>
            <a:ext cx="593432" cy="400110"/>
          </a:xfrm>
          <a:prstGeom prst="rect">
            <a:avLst/>
          </a:prstGeom>
          <a:noFill/>
        </p:spPr>
        <p:txBody>
          <a:bodyPr wrap="none" rtlCol="0">
            <a:spAutoFit/>
          </a:bodyPr>
          <a:lstStyle/>
          <a:p>
            <a:r>
              <a:rPr lang="en-GB" sz="2000" dirty="0">
                <a:solidFill>
                  <a:srgbClr val="7AC143"/>
                </a:solidFill>
              </a:rPr>
              <a:t>PDF</a:t>
            </a:r>
          </a:p>
        </p:txBody>
      </p:sp>
      <p:pic>
        <p:nvPicPr>
          <p:cNvPr id="1026" name="Picture 2" descr="\\Samfil02\Samaritans\Fundraising &amp; Communications\Communications\Design Work\NEW DESIGN WORK\BRANDING\Doodles\PNGs\annotation_arrow_fat_g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682612">
            <a:off x="1024623" y="2411487"/>
            <a:ext cx="963170" cy="5532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p:nvPr/>
        </p:nvPicPr>
        <p:blipFill rotWithShape="1">
          <a:blip r:embed="rId4"/>
          <a:srcRect l="8476" t="5608" r="2780" b="12132"/>
          <a:stretch/>
        </p:blipFill>
        <p:spPr bwMode="auto">
          <a:xfrm>
            <a:off x="2028825" y="1543050"/>
            <a:ext cx="5086350" cy="37719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8866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332656"/>
            <a:ext cx="2630848" cy="461665"/>
          </a:xfrm>
          <a:prstGeom prst="rect">
            <a:avLst/>
          </a:prstGeom>
          <a:noFill/>
        </p:spPr>
        <p:txBody>
          <a:bodyPr wrap="none" rtlCol="0">
            <a:spAutoFit/>
          </a:bodyPr>
          <a:lstStyle/>
          <a:p>
            <a:r>
              <a:rPr lang="en-GB" sz="2400" dirty="0">
                <a:solidFill>
                  <a:schemeClr val="bg1"/>
                </a:solidFill>
                <a:latin typeface="Samaritans" panose="02000000000000000000" pitchFamily="2" charset="0"/>
              </a:rPr>
              <a:t>WHAT IS IN DEAL?</a:t>
            </a:r>
          </a:p>
        </p:txBody>
      </p:sp>
      <p:sp>
        <p:nvSpPr>
          <p:cNvPr id="3" name="TextBox 2"/>
          <p:cNvSpPr txBox="1"/>
          <p:nvPr/>
        </p:nvSpPr>
        <p:spPr>
          <a:xfrm>
            <a:off x="730344" y="908720"/>
            <a:ext cx="2567562" cy="338554"/>
          </a:xfrm>
          <a:prstGeom prst="rect">
            <a:avLst/>
          </a:prstGeom>
          <a:noFill/>
        </p:spPr>
        <p:txBody>
          <a:bodyPr wrap="none" rtlCol="0">
            <a:spAutoFit/>
          </a:bodyPr>
          <a:lstStyle/>
          <a:p>
            <a:r>
              <a:rPr lang="en-GB" sz="1600" b="1" dirty="0">
                <a:solidFill>
                  <a:srgbClr val="7AC143"/>
                </a:solidFill>
              </a:rPr>
              <a:t>Example of digital resources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344" y="1628800"/>
            <a:ext cx="7206385" cy="3545614"/>
          </a:xfrm>
          <a:prstGeom prst="rect">
            <a:avLst/>
          </a:prstGeom>
        </p:spPr>
      </p:pic>
    </p:spTree>
    <p:extLst>
      <p:ext uri="{BB962C8B-B14F-4D97-AF65-F5344CB8AC3E}">
        <p14:creationId xmlns:p14="http://schemas.microsoft.com/office/powerpoint/2010/main" val="3419931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332656"/>
            <a:ext cx="3735318" cy="461665"/>
          </a:xfrm>
          <a:prstGeom prst="rect">
            <a:avLst/>
          </a:prstGeom>
          <a:noFill/>
        </p:spPr>
        <p:txBody>
          <a:bodyPr wrap="none" rtlCol="0">
            <a:spAutoFit/>
          </a:bodyPr>
          <a:lstStyle/>
          <a:p>
            <a:r>
              <a:rPr lang="en-GB" sz="2400" dirty="0">
                <a:solidFill>
                  <a:schemeClr val="bg1"/>
                </a:solidFill>
                <a:latin typeface="Samaritans" panose="02000000000000000000" pitchFamily="2" charset="0"/>
              </a:rPr>
              <a:t>WHAT YOUNG PEOPLE SAY</a:t>
            </a:r>
          </a:p>
        </p:txBody>
      </p:sp>
      <p:sp>
        <p:nvSpPr>
          <p:cNvPr id="3" name="Rectangle 2"/>
          <p:cNvSpPr/>
          <p:nvPr/>
        </p:nvSpPr>
        <p:spPr>
          <a:xfrm>
            <a:off x="715719" y="5373216"/>
            <a:ext cx="4572000" cy="707886"/>
          </a:xfrm>
          <a:prstGeom prst="rect">
            <a:avLst/>
          </a:prstGeom>
        </p:spPr>
        <p:txBody>
          <a:bodyPr>
            <a:spAutoFit/>
          </a:bodyPr>
          <a:lstStyle/>
          <a:p>
            <a:r>
              <a:rPr lang="en-GB" sz="2000" i="1" dirty="0">
                <a:solidFill>
                  <a:srgbClr val="007989"/>
                </a:solidFill>
              </a:rPr>
              <a:t>“I learned to always speak to someone and don’t hold your feelings in.”</a:t>
            </a:r>
          </a:p>
        </p:txBody>
      </p:sp>
      <p:pic>
        <p:nvPicPr>
          <p:cNvPr id="6147" name="Picture 3" descr="\\Samfil02\Samaritans\Fundraising &amp; Communications\Communications\Design Work\NEW DESIGN WORK\BRANDING\Illustrations\Illustrations for WORD 2013\PNGs for WORD templates\speech bubble_te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199" y="1052736"/>
            <a:ext cx="2095891" cy="15880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15719" y="1846779"/>
            <a:ext cx="4572000" cy="707886"/>
          </a:xfrm>
          <a:prstGeom prst="rect">
            <a:avLst/>
          </a:prstGeom>
        </p:spPr>
        <p:txBody>
          <a:bodyPr>
            <a:spAutoFit/>
          </a:bodyPr>
          <a:lstStyle/>
          <a:p>
            <a:r>
              <a:rPr lang="en-GB" sz="2000" i="1" dirty="0">
                <a:solidFill>
                  <a:srgbClr val="007989"/>
                </a:solidFill>
              </a:rPr>
              <a:t>“It can give people the courage to ask for help and know they are not alone.”</a:t>
            </a:r>
          </a:p>
        </p:txBody>
      </p:sp>
      <p:sp>
        <p:nvSpPr>
          <p:cNvPr id="6" name="Rectangle 5"/>
          <p:cNvSpPr/>
          <p:nvPr/>
        </p:nvSpPr>
        <p:spPr>
          <a:xfrm>
            <a:off x="2379277" y="4397042"/>
            <a:ext cx="5040867" cy="400110"/>
          </a:xfrm>
          <a:prstGeom prst="rect">
            <a:avLst/>
          </a:prstGeom>
        </p:spPr>
        <p:txBody>
          <a:bodyPr wrap="none">
            <a:spAutoFit/>
          </a:bodyPr>
          <a:lstStyle/>
          <a:p>
            <a:r>
              <a:rPr lang="en-GB" sz="2000" i="1" dirty="0">
                <a:solidFill>
                  <a:srgbClr val="007989"/>
                </a:solidFill>
              </a:rPr>
              <a:t>“I learned something valuable in each session.”</a:t>
            </a:r>
          </a:p>
        </p:txBody>
      </p:sp>
      <p:sp>
        <p:nvSpPr>
          <p:cNvPr id="7" name="Rectangle 6"/>
          <p:cNvSpPr/>
          <p:nvPr/>
        </p:nvSpPr>
        <p:spPr>
          <a:xfrm>
            <a:off x="3682431" y="3437476"/>
            <a:ext cx="4444294" cy="400110"/>
          </a:xfrm>
          <a:prstGeom prst="rect">
            <a:avLst/>
          </a:prstGeom>
        </p:spPr>
        <p:txBody>
          <a:bodyPr wrap="none">
            <a:spAutoFit/>
          </a:bodyPr>
          <a:lstStyle/>
          <a:p>
            <a:r>
              <a:rPr lang="en-GB" sz="2000" i="1" dirty="0">
                <a:solidFill>
                  <a:srgbClr val="007989"/>
                </a:solidFill>
              </a:rPr>
              <a:t>“It can impact on people who need help.”</a:t>
            </a:r>
          </a:p>
        </p:txBody>
      </p:sp>
      <p:pic>
        <p:nvPicPr>
          <p:cNvPr id="10" name="Picture 3" descr="\\Samfil02\Samaritans\Fundraising &amp; Communications\Communications\Design Work\NEW DESIGN WORK\BRANDING\Illustrations\Illustrations for WORD 2013\PNGs for WORD templates\speech bubble_te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4260" y="2939683"/>
            <a:ext cx="1313934" cy="995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373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9672" y="2660748"/>
            <a:ext cx="7344816" cy="646331"/>
          </a:xfrm>
          <a:prstGeom prst="rect">
            <a:avLst/>
          </a:prstGeom>
        </p:spPr>
        <p:txBody>
          <a:bodyPr wrap="square">
            <a:spAutoFit/>
          </a:bodyPr>
          <a:lstStyle/>
          <a:p>
            <a:r>
              <a:rPr lang="en-GB" sz="3600" dirty="0">
                <a:solidFill>
                  <a:srgbClr val="007989"/>
                </a:solidFill>
              </a:rPr>
              <a:t>www.samaritans.org/deal</a:t>
            </a:r>
          </a:p>
        </p:txBody>
      </p:sp>
      <p:sp>
        <p:nvSpPr>
          <p:cNvPr id="6" name="TextBox 5"/>
          <p:cNvSpPr txBox="1"/>
          <p:nvPr/>
        </p:nvSpPr>
        <p:spPr>
          <a:xfrm>
            <a:off x="683568" y="332656"/>
            <a:ext cx="2039341" cy="461665"/>
          </a:xfrm>
          <a:prstGeom prst="rect">
            <a:avLst/>
          </a:prstGeom>
          <a:noFill/>
        </p:spPr>
        <p:txBody>
          <a:bodyPr wrap="none" rtlCol="0">
            <a:spAutoFit/>
          </a:bodyPr>
          <a:lstStyle/>
          <a:p>
            <a:r>
              <a:rPr lang="en-GB" sz="2400" dirty="0">
                <a:solidFill>
                  <a:schemeClr val="bg1"/>
                </a:solidFill>
                <a:latin typeface="Samaritans" panose="02000000000000000000" pitchFamily="2" charset="0"/>
              </a:rPr>
              <a:t>DEAL ONLINE </a:t>
            </a:r>
          </a:p>
        </p:txBody>
      </p:sp>
      <p:sp>
        <p:nvSpPr>
          <p:cNvPr id="7" name="TextBox 6"/>
          <p:cNvSpPr txBox="1"/>
          <p:nvPr/>
        </p:nvSpPr>
        <p:spPr>
          <a:xfrm>
            <a:off x="730344" y="908720"/>
            <a:ext cx="877548" cy="338554"/>
          </a:xfrm>
          <a:prstGeom prst="rect">
            <a:avLst/>
          </a:prstGeom>
          <a:noFill/>
        </p:spPr>
        <p:txBody>
          <a:bodyPr wrap="none" rtlCol="0">
            <a:spAutoFit/>
          </a:bodyPr>
          <a:lstStyle/>
          <a:p>
            <a:r>
              <a:rPr lang="en-GB" sz="1600" b="1" dirty="0">
                <a:solidFill>
                  <a:srgbClr val="7AC143"/>
                </a:solidFill>
              </a:rPr>
              <a:t>Website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2640700"/>
            <a:ext cx="666379" cy="666379"/>
          </a:xfrm>
          <a:prstGeom prst="rect">
            <a:avLst/>
          </a:prstGeom>
        </p:spPr>
      </p:pic>
    </p:spTree>
    <p:extLst>
      <p:ext uri="{BB962C8B-B14F-4D97-AF65-F5344CB8AC3E}">
        <p14:creationId xmlns:p14="http://schemas.microsoft.com/office/powerpoint/2010/main" val="619373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332656"/>
            <a:ext cx="2465740" cy="461665"/>
          </a:xfrm>
          <a:prstGeom prst="rect">
            <a:avLst/>
          </a:prstGeom>
          <a:noFill/>
        </p:spPr>
        <p:txBody>
          <a:bodyPr wrap="none" rtlCol="0">
            <a:spAutoFit/>
          </a:bodyPr>
          <a:lstStyle/>
          <a:p>
            <a:r>
              <a:rPr lang="en-GB" sz="2400" dirty="0">
                <a:solidFill>
                  <a:schemeClr val="bg1"/>
                </a:solidFill>
                <a:latin typeface="Samaritans" panose="02000000000000000000" pitchFamily="2" charset="0"/>
              </a:rPr>
              <a:t>DID YOU KNOW?</a:t>
            </a:r>
          </a:p>
        </p:txBody>
      </p:sp>
      <p:sp>
        <p:nvSpPr>
          <p:cNvPr id="3" name="Rectangle 2"/>
          <p:cNvSpPr/>
          <p:nvPr/>
        </p:nvSpPr>
        <p:spPr>
          <a:xfrm>
            <a:off x="791300" y="1772816"/>
            <a:ext cx="6949052" cy="1015663"/>
          </a:xfrm>
          <a:prstGeom prst="rect">
            <a:avLst/>
          </a:prstGeom>
        </p:spPr>
        <p:txBody>
          <a:bodyPr wrap="square">
            <a:spAutoFit/>
          </a:bodyPr>
          <a:lstStyle/>
          <a:p>
            <a:r>
              <a:rPr lang="en-GB" sz="2000" i="1" dirty="0">
                <a:solidFill>
                  <a:srgbClr val="007989"/>
                </a:solidFill>
              </a:rPr>
              <a:t> 2014 (Health Behaviour in school age children PHE) </a:t>
            </a:r>
          </a:p>
          <a:p>
            <a:endParaRPr lang="en-GB" sz="2000" dirty="0">
              <a:solidFill>
                <a:srgbClr val="007989"/>
              </a:solidFill>
            </a:endParaRPr>
          </a:p>
          <a:p>
            <a:pPr marL="342900" indent="-342900">
              <a:buBlip>
                <a:blip r:embed="rId3"/>
              </a:buBlip>
            </a:pPr>
            <a:r>
              <a:rPr lang="en-GB" sz="2000" b="1" dirty="0">
                <a:solidFill>
                  <a:srgbClr val="007989"/>
                </a:solidFill>
              </a:rPr>
              <a:t>What percentage of 15 year olds reported they self-harmed?</a:t>
            </a:r>
          </a:p>
        </p:txBody>
      </p:sp>
      <p:sp>
        <p:nvSpPr>
          <p:cNvPr id="5" name="TextBox 4"/>
          <p:cNvSpPr txBox="1"/>
          <p:nvPr/>
        </p:nvSpPr>
        <p:spPr>
          <a:xfrm>
            <a:off x="730344" y="908720"/>
            <a:ext cx="3869714" cy="338554"/>
          </a:xfrm>
          <a:prstGeom prst="rect">
            <a:avLst/>
          </a:prstGeom>
          <a:noFill/>
        </p:spPr>
        <p:txBody>
          <a:bodyPr wrap="none" rtlCol="0">
            <a:spAutoFit/>
          </a:bodyPr>
          <a:lstStyle/>
          <a:p>
            <a:r>
              <a:rPr lang="en-GB" sz="1600" b="1" dirty="0">
                <a:solidFill>
                  <a:srgbClr val="7AC143"/>
                </a:solidFill>
              </a:rPr>
              <a:t>What are the issues for young people now?</a:t>
            </a:r>
          </a:p>
        </p:txBody>
      </p:sp>
      <p:sp>
        <p:nvSpPr>
          <p:cNvPr id="6" name="Rectangle 5"/>
          <p:cNvSpPr/>
          <p:nvPr/>
        </p:nvSpPr>
        <p:spPr>
          <a:xfrm>
            <a:off x="1221313" y="2956882"/>
            <a:ext cx="2536272" cy="400110"/>
          </a:xfrm>
          <a:prstGeom prst="rect">
            <a:avLst/>
          </a:prstGeom>
        </p:spPr>
        <p:txBody>
          <a:bodyPr wrap="none">
            <a:spAutoFit/>
          </a:bodyPr>
          <a:lstStyle/>
          <a:p>
            <a:r>
              <a:rPr lang="en-GB" sz="2000" b="1" dirty="0">
                <a:solidFill>
                  <a:srgbClr val="7AC143"/>
                </a:solidFill>
              </a:rPr>
              <a:t>10%	20%	30% </a:t>
            </a:r>
          </a:p>
        </p:txBody>
      </p:sp>
      <p:pic>
        <p:nvPicPr>
          <p:cNvPr id="1026" name="Picture 2" descr="\\Samfil02\Samaritans\Fundraising &amp; Communications\Communications\Design Work\NEW DESIGN WORK\BRANDING\Doodles\PNGs\arrow_te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3264" y="5284391"/>
            <a:ext cx="381224" cy="30484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826107" y="3789040"/>
            <a:ext cx="7757157" cy="1292662"/>
            <a:chOff x="826107" y="3789040"/>
            <a:chExt cx="7757157" cy="1292662"/>
          </a:xfrm>
        </p:grpSpPr>
        <p:sp>
          <p:nvSpPr>
            <p:cNvPr id="11" name="TextBox 10"/>
            <p:cNvSpPr txBox="1"/>
            <p:nvPr/>
          </p:nvSpPr>
          <p:spPr>
            <a:xfrm>
              <a:off x="1176572" y="3789040"/>
              <a:ext cx="7406692" cy="1292662"/>
            </a:xfrm>
            <a:prstGeom prst="rect">
              <a:avLst/>
            </a:prstGeom>
            <a:noFill/>
          </p:spPr>
          <p:txBody>
            <a:bodyPr wrap="square" rtlCol="0">
              <a:spAutoFit/>
            </a:bodyPr>
            <a:lstStyle/>
            <a:p>
              <a:r>
                <a:rPr lang="en-GB" sz="2000" dirty="0">
                  <a:solidFill>
                    <a:srgbClr val="007989"/>
                  </a:solidFill>
                </a:rPr>
                <a:t>According to most recent national statistics, in a class of 30 children how many will have a diagnosable mental health disorder?</a:t>
              </a:r>
            </a:p>
            <a:p>
              <a:endParaRPr lang="en-GB" dirty="0">
                <a:solidFill>
                  <a:srgbClr val="007989"/>
                </a:solidFill>
              </a:endParaRPr>
            </a:p>
            <a:p>
              <a:r>
                <a:rPr lang="en-GB" sz="2000" b="1" dirty="0">
                  <a:solidFill>
                    <a:srgbClr val="7AC143"/>
                  </a:solidFill>
                </a:rPr>
                <a:t>1	2	3	7	10</a:t>
              </a:r>
            </a:p>
          </p:txBody>
        </p:sp>
        <p:pic>
          <p:nvPicPr>
            <p:cNvPr id="13" name="Picture 2" descr="\\Samfil02\Samaritans\Fundraising &amp; Communications\Communications\Design Work\NEW DESIGN WORK\BRANDING\Illustrations\Samaritans Clip Art\arrow short thick tea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6107" y="3861048"/>
              <a:ext cx="403926" cy="252614"/>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98348" y="2780928"/>
            <a:ext cx="845460" cy="792088"/>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49480" y="4509120"/>
            <a:ext cx="845460" cy="792088"/>
          </a:xfrm>
          <a:prstGeom prst="rect">
            <a:avLst/>
          </a:prstGeom>
        </p:spPr>
      </p:pic>
    </p:spTree>
    <p:extLst>
      <p:ext uri="{BB962C8B-B14F-4D97-AF65-F5344CB8AC3E}">
        <p14:creationId xmlns:p14="http://schemas.microsoft.com/office/powerpoint/2010/main" val="61937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332656"/>
            <a:ext cx="2465740" cy="461665"/>
          </a:xfrm>
          <a:prstGeom prst="rect">
            <a:avLst/>
          </a:prstGeom>
          <a:noFill/>
        </p:spPr>
        <p:txBody>
          <a:bodyPr wrap="none" rtlCol="0">
            <a:spAutoFit/>
          </a:bodyPr>
          <a:lstStyle/>
          <a:p>
            <a:r>
              <a:rPr lang="en-GB" sz="2400" dirty="0">
                <a:solidFill>
                  <a:schemeClr val="bg1"/>
                </a:solidFill>
                <a:latin typeface="Samaritans" panose="02000000000000000000" pitchFamily="2" charset="0"/>
              </a:rPr>
              <a:t>DID YOU KNOW?</a:t>
            </a:r>
          </a:p>
        </p:txBody>
      </p:sp>
      <p:sp>
        <p:nvSpPr>
          <p:cNvPr id="4" name="Rectangle 3"/>
          <p:cNvSpPr/>
          <p:nvPr/>
        </p:nvSpPr>
        <p:spPr>
          <a:xfrm>
            <a:off x="745055" y="1844824"/>
            <a:ext cx="7344816" cy="707886"/>
          </a:xfrm>
          <a:prstGeom prst="rect">
            <a:avLst/>
          </a:prstGeom>
        </p:spPr>
        <p:txBody>
          <a:bodyPr wrap="square">
            <a:spAutoFit/>
          </a:bodyPr>
          <a:lstStyle/>
          <a:p>
            <a:pPr marL="342900" lvl="0" indent="-342900">
              <a:buBlip>
                <a:blip r:embed="rId3"/>
              </a:buBlip>
            </a:pPr>
            <a:r>
              <a:rPr lang="en-GB" sz="2000" b="1" dirty="0">
                <a:solidFill>
                  <a:srgbClr val="007989"/>
                </a:solidFill>
              </a:rPr>
              <a:t>According to The Good Childhood Report 2013 states at which age is wellbeing at its lowest for young people (aged 15-17)? </a:t>
            </a:r>
          </a:p>
        </p:txBody>
      </p:sp>
      <p:sp>
        <p:nvSpPr>
          <p:cNvPr id="6" name="TextBox 5"/>
          <p:cNvSpPr txBox="1"/>
          <p:nvPr/>
        </p:nvSpPr>
        <p:spPr>
          <a:xfrm>
            <a:off x="730344" y="908720"/>
            <a:ext cx="3869714" cy="338554"/>
          </a:xfrm>
          <a:prstGeom prst="rect">
            <a:avLst/>
          </a:prstGeom>
          <a:noFill/>
        </p:spPr>
        <p:txBody>
          <a:bodyPr wrap="none" rtlCol="0">
            <a:spAutoFit/>
          </a:bodyPr>
          <a:lstStyle/>
          <a:p>
            <a:r>
              <a:rPr lang="en-GB" sz="1600" b="1" dirty="0">
                <a:solidFill>
                  <a:srgbClr val="7AC143"/>
                </a:solidFill>
              </a:rPr>
              <a:t>What are the issues for young people now?</a:t>
            </a:r>
          </a:p>
        </p:txBody>
      </p:sp>
      <p:sp>
        <p:nvSpPr>
          <p:cNvPr id="8" name="Rectangle 7"/>
          <p:cNvSpPr/>
          <p:nvPr/>
        </p:nvSpPr>
        <p:spPr>
          <a:xfrm>
            <a:off x="1115616" y="2740858"/>
            <a:ext cx="864096" cy="400110"/>
          </a:xfrm>
          <a:prstGeom prst="rect">
            <a:avLst/>
          </a:prstGeom>
        </p:spPr>
        <p:txBody>
          <a:bodyPr wrap="square">
            <a:spAutoFit/>
          </a:bodyPr>
          <a:lstStyle/>
          <a:p>
            <a:r>
              <a:rPr lang="en-GB" sz="2000" b="1" dirty="0">
                <a:solidFill>
                  <a:srgbClr val="7AC143"/>
                </a:solidFill>
              </a:rPr>
              <a:t>15</a:t>
            </a:r>
          </a:p>
        </p:txBody>
      </p:sp>
      <p:grpSp>
        <p:nvGrpSpPr>
          <p:cNvPr id="5" name="Group 4"/>
          <p:cNvGrpSpPr/>
          <p:nvPr/>
        </p:nvGrpSpPr>
        <p:grpSpPr>
          <a:xfrm>
            <a:off x="755576" y="3473713"/>
            <a:ext cx="8064896" cy="1332731"/>
            <a:chOff x="683568" y="3473713"/>
            <a:chExt cx="8064896" cy="1332731"/>
          </a:xfrm>
        </p:grpSpPr>
        <p:sp>
          <p:nvSpPr>
            <p:cNvPr id="10" name="Rectangle 9"/>
            <p:cNvSpPr/>
            <p:nvPr/>
          </p:nvSpPr>
          <p:spPr>
            <a:xfrm>
              <a:off x="683568" y="3473713"/>
              <a:ext cx="8064896" cy="707886"/>
            </a:xfrm>
            <a:prstGeom prst="rect">
              <a:avLst/>
            </a:prstGeom>
          </p:spPr>
          <p:txBody>
            <a:bodyPr wrap="square">
              <a:spAutoFit/>
            </a:bodyPr>
            <a:lstStyle/>
            <a:p>
              <a:pPr marL="342900" lvl="0" indent="-342900">
                <a:buBlip>
                  <a:blip r:embed="rId3"/>
                </a:buBlip>
              </a:pPr>
              <a:r>
                <a:rPr lang="en-GB" sz="2000" b="1" dirty="0">
                  <a:solidFill>
                    <a:srgbClr val="007989"/>
                  </a:solidFill>
                </a:rPr>
                <a:t>According to a recent Young Minds report , what % of young people said they don’t know how to look after their mental health? </a:t>
              </a:r>
            </a:p>
          </p:txBody>
        </p:sp>
        <p:sp>
          <p:nvSpPr>
            <p:cNvPr id="3" name="Rectangle 2"/>
            <p:cNvSpPr/>
            <p:nvPr/>
          </p:nvSpPr>
          <p:spPr>
            <a:xfrm>
              <a:off x="1060454" y="4437112"/>
              <a:ext cx="3357009" cy="369332"/>
            </a:xfrm>
            <a:prstGeom prst="rect">
              <a:avLst/>
            </a:prstGeom>
          </p:spPr>
          <p:txBody>
            <a:bodyPr wrap="none">
              <a:spAutoFit/>
            </a:bodyPr>
            <a:lstStyle/>
            <a:p>
              <a:pPr lvl="0"/>
              <a:r>
                <a:rPr lang="en-GB" b="1" dirty="0">
                  <a:solidFill>
                    <a:srgbClr val="7AC143"/>
                  </a:solidFill>
                </a:rPr>
                <a:t>20%	40% 	70%	80%</a:t>
              </a:r>
            </a:p>
          </p:txBody>
        </p:sp>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9876" y="4221088"/>
            <a:ext cx="845460" cy="792088"/>
          </a:xfrm>
          <a:prstGeom prst="rect">
            <a:avLst/>
          </a:prstGeom>
        </p:spPr>
      </p:pic>
    </p:spTree>
    <p:extLst>
      <p:ext uri="{BB962C8B-B14F-4D97-AF65-F5344CB8AC3E}">
        <p14:creationId xmlns:p14="http://schemas.microsoft.com/office/powerpoint/2010/main" val="61937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332656"/>
            <a:ext cx="2465740" cy="461665"/>
          </a:xfrm>
          <a:prstGeom prst="rect">
            <a:avLst/>
          </a:prstGeom>
          <a:noFill/>
        </p:spPr>
        <p:txBody>
          <a:bodyPr wrap="none" rtlCol="0">
            <a:spAutoFit/>
          </a:bodyPr>
          <a:lstStyle/>
          <a:p>
            <a:r>
              <a:rPr lang="en-GB" sz="2400" dirty="0">
                <a:solidFill>
                  <a:schemeClr val="bg1"/>
                </a:solidFill>
                <a:latin typeface="Samaritans" panose="02000000000000000000" pitchFamily="2" charset="0"/>
              </a:rPr>
              <a:t>DID YOU KNOW?</a:t>
            </a:r>
          </a:p>
        </p:txBody>
      </p:sp>
      <p:sp>
        <p:nvSpPr>
          <p:cNvPr id="6" name="TextBox 5"/>
          <p:cNvSpPr txBox="1"/>
          <p:nvPr/>
        </p:nvSpPr>
        <p:spPr>
          <a:xfrm>
            <a:off x="730344" y="908720"/>
            <a:ext cx="3869714" cy="338554"/>
          </a:xfrm>
          <a:prstGeom prst="rect">
            <a:avLst/>
          </a:prstGeom>
          <a:noFill/>
        </p:spPr>
        <p:txBody>
          <a:bodyPr wrap="none" rtlCol="0">
            <a:spAutoFit/>
          </a:bodyPr>
          <a:lstStyle/>
          <a:p>
            <a:r>
              <a:rPr lang="en-GB" sz="1600" b="1" dirty="0">
                <a:solidFill>
                  <a:srgbClr val="7AC143"/>
                </a:solidFill>
              </a:rPr>
              <a:t>What are the issues for young people now?</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2604" y="2564904"/>
            <a:ext cx="845460" cy="792088"/>
          </a:xfrm>
          <a:prstGeom prst="rect">
            <a:avLst/>
          </a:prstGeom>
        </p:spPr>
      </p:pic>
      <p:grpSp>
        <p:nvGrpSpPr>
          <p:cNvPr id="11" name="Group 10"/>
          <p:cNvGrpSpPr/>
          <p:nvPr/>
        </p:nvGrpSpPr>
        <p:grpSpPr>
          <a:xfrm>
            <a:off x="683545" y="1916832"/>
            <a:ext cx="7344839" cy="1233428"/>
            <a:chOff x="683545" y="1916832"/>
            <a:chExt cx="7344839" cy="1233428"/>
          </a:xfrm>
        </p:grpSpPr>
        <p:sp>
          <p:nvSpPr>
            <p:cNvPr id="4" name="Rectangle 3"/>
            <p:cNvSpPr/>
            <p:nvPr/>
          </p:nvSpPr>
          <p:spPr>
            <a:xfrm>
              <a:off x="1115616" y="1916832"/>
              <a:ext cx="6912768" cy="707886"/>
            </a:xfrm>
            <a:prstGeom prst="rect">
              <a:avLst/>
            </a:prstGeom>
          </p:spPr>
          <p:txBody>
            <a:bodyPr wrap="square">
              <a:spAutoFit/>
            </a:bodyPr>
            <a:lstStyle/>
            <a:p>
              <a:r>
                <a:rPr lang="en-GB" sz="2000" b="1" dirty="0">
                  <a:solidFill>
                    <a:srgbClr val="007989"/>
                  </a:solidFill>
                </a:rPr>
                <a:t>What % people will experience suicidal thoughts throughout their lifetime?</a:t>
              </a:r>
            </a:p>
          </p:txBody>
        </p:sp>
        <p:pic>
          <p:nvPicPr>
            <p:cNvPr id="2050" name="Picture 2" descr="\\Samfil02\Samaritans\Fundraising &amp; Communications\Communications\Design Work\NEW DESIGN WORK\BRANDING\Illustrations\Samaritans Clip Art\arrow short thick te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45" y="2006656"/>
              <a:ext cx="432071" cy="2702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81201" y="2780928"/>
              <a:ext cx="3462807" cy="369332"/>
            </a:xfrm>
            <a:prstGeom prst="rect">
              <a:avLst/>
            </a:prstGeom>
          </p:spPr>
          <p:txBody>
            <a:bodyPr wrap="none">
              <a:spAutoFit/>
            </a:bodyPr>
            <a:lstStyle/>
            <a:p>
              <a:r>
                <a:rPr lang="en-GB" b="1" dirty="0">
                  <a:solidFill>
                    <a:srgbClr val="7AC143"/>
                  </a:solidFill>
                </a:rPr>
                <a:t>5 % 	9%	17 %    	39 % </a:t>
              </a:r>
            </a:p>
          </p:txBody>
        </p:sp>
      </p:grpSp>
      <p:grpSp>
        <p:nvGrpSpPr>
          <p:cNvPr id="13" name="Group 12"/>
          <p:cNvGrpSpPr/>
          <p:nvPr/>
        </p:nvGrpSpPr>
        <p:grpSpPr>
          <a:xfrm>
            <a:off x="683568" y="3789040"/>
            <a:ext cx="8208912" cy="1305436"/>
            <a:chOff x="683568" y="3789040"/>
            <a:chExt cx="8208912" cy="1305436"/>
          </a:xfrm>
        </p:grpSpPr>
        <p:sp>
          <p:nvSpPr>
            <p:cNvPr id="5" name="Rectangle 4"/>
            <p:cNvSpPr/>
            <p:nvPr/>
          </p:nvSpPr>
          <p:spPr>
            <a:xfrm>
              <a:off x="683568" y="3789040"/>
              <a:ext cx="7344816" cy="707886"/>
            </a:xfrm>
            <a:prstGeom prst="rect">
              <a:avLst/>
            </a:prstGeom>
          </p:spPr>
          <p:txBody>
            <a:bodyPr wrap="square">
              <a:spAutoFit/>
            </a:bodyPr>
            <a:lstStyle/>
            <a:p>
              <a:pPr marL="342900" indent="-342900">
                <a:buBlip>
                  <a:blip r:embed="rId5"/>
                </a:buBlip>
              </a:pPr>
              <a:r>
                <a:rPr lang="en-GB" sz="2000" b="1" dirty="0">
                  <a:solidFill>
                    <a:srgbClr val="007989"/>
                  </a:solidFill>
                </a:rPr>
                <a:t>What is the gap in time between the first signs of a mental health problem in a child to that person receiving treatment?</a:t>
              </a:r>
            </a:p>
          </p:txBody>
        </p:sp>
        <p:sp>
          <p:nvSpPr>
            <p:cNvPr id="8" name="Rectangle 7"/>
            <p:cNvSpPr/>
            <p:nvPr/>
          </p:nvSpPr>
          <p:spPr>
            <a:xfrm>
              <a:off x="1015538" y="4725144"/>
              <a:ext cx="7876942" cy="369332"/>
            </a:xfrm>
            <a:prstGeom prst="rect">
              <a:avLst/>
            </a:prstGeom>
          </p:spPr>
          <p:txBody>
            <a:bodyPr wrap="square">
              <a:spAutoFit/>
            </a:bodyPr>
            <a:lstStyle/>
            <a:p>
              <a:pPr lvl="0"/>
              <a:r>
                <a:rPr lang="en-GB" b="1" dirty="0">
                  <a:solidFill>
                    <a:srgbClr val="7AC143"/>
                  </a:solidFill>
                </a:rPr>
                <a:t>3 months          6 months 	  1 year	       5 years           10 years</a:t>
              </a:r>
            </a:p>
          </p:txBody>
        </p:sp>
      </p:gr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4774" y="4293096"/>
            <a:ext cx="1315538" cy="1232491"/>
          </a:xfrm>
          <a:prstGeom prst="rect">
            <a:avLst/>
          </a:prstGeom>
        </p:spPr>
      </p:pic>
    </p:spTree>
    <p:extLst>
      <p:ext uri="{BB962C8B-B14F-4D97-AF65-F5344CB8AC3E}">
        <p14:creationId xmlns:p14="http://schemas.microsoft.com/office/powerpoint/2010/main" val="256261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332656"/>
            <a:ext cx="2465740" cy="461665"/>
          </a:xfrm>
          <a:prstGeom prst="rect">
            <a:avLst/>
          </a:prstGeom>
          <a:noFill/>
        </p:spPr>
        <p:txBody>
          <a:bodyPr wrap="none" rtlCol="0">
            <a:spAutoFit/>
          </a:bodyPr>
          <a:lstStyle/>
          <a:p>
            <a:r>
              <a:rPr lang="en-GB" sz="2400" dirty="0">
                <a:solidFill>
                  <a:schemeClr val="bg1"/>
                </a:solidFill>
                <a:latin typeface="Samaritans" panose="02000000000000000000" pitchFamily="2" charset="0"/>
              </a:rPr>
              <a:t>DID YOU KNOW?</a:t>
            </a:r>
          </a:p>
        </p:txBody>
      </p:sp>
      <p:sp>
        <p:nvSpPr>
          <p:cNvPr id="6" name="TextBox 5"/>
          <p:cNvSpPr txBox="1"/>
          <p:nvPr/>
        </p:nvSpPr>
        <p:spPr>
          <a:xfrm>
            <a:off x="730344" y="908720"/>
            <a:ext cx="3869714" cy="338554"/>
          </a:xfrm>
          <a:prstGeom prst="rect">
            <a:avLst/>
          </a:prstGeom>
          <a:noFill/>
        </p:spPr>
        <p:txBody>
          <a:bodyPr wrap="none" rtlCol="0">
            <a:spAutoFit/>
          </a:bodyPr>
          <a:lstStyle/>
          <a:p>
            <a:r>
              <a:rPr lang="en-GB" sz="1600" b="1" dirty="0">
                <a:solidFill>
                  <a:srgbClr val="7AC143"/>
                </a:solidFill>
              </a:rPr>
              <a:t>What are the issues for young people now?</a:t>
            </a:r>
          </a:p>
        </p:txBody>
      </p:sp>
      <p:grpSp>
        <p:nvGrpSpPr>
          <p:cNvPr id="8" name="Group 7"/>
          <p:cNvGrpSpPr/>
          <p:nvPr/>
        </p:nvGrpSpPr>
        <p:grpSpPr>
          <a:xfrm>
            <a:off x="769637" y="1916832"/>
            <a:ext cx="7690795" cy="1323439"/>
            <a:chOff x="769637" y="1916832"/>
            <a:chExt cx="7690795" cy="1323439"/>
          </a:xfrm>
        </p:grpSpPr>
        <p:sp>
          <p:nvSpPr>
            <p:cNvPr id="4" name="Rectangle 3"/>
            <p:cNvSpPr/>
            <p:nvPr/>
          </p:nvSpPr>
          <p:spPr>
            <a:xfrm>
              <a:off x="1115616" y="1916832"/>
              <a:ext cx="7344816" cy="1323439"/>
            </a:xfrm>
            <a:prstGeom prst="rect">
              <a:avLst/>
            </a:prstGeom>
          </p:spPr>
          <p:txBody>
            <a:bodyPr wrap="square">
              <a:spAutoFit/>
            </a:bodyPr>
            <a:lstStyle/>
            <a:p>
              <a:r>
                <a:rPr lang="en-GB" sz="2000" b="1" dirty="0">
                  <a:solidFill>
                    <a:srgbClr val="007989"/>
                  </a:solidFill>
                </a:rPr>
                <a:t>How long is the average time someone takes to tell family </a:t>
              </a:r>
              <a:br>
                <a:rPr lang="en-GB" sz="2000" b="1" dirty="0">
                  <a:solidFill>
                    <a:srgbClr val="007989"/>
                  </a:solidFill>
                </a:rPr>
              </a:br>
              <a:r>
                <a:rPr lang="en-GB" sz="2000" b="1" dirty="0">
                  <a:solidFill>
                    <a:srgbClr val="007989"/>
                  </a:solidFill>
                </a:rPr>
                <a:t>and friends about a mental health problem?</a:t>
              </a:r>
            </a:p>
            <a:p>
              <a:r>
                <a:rPr lang="en-GB" sz="2000" b="1" dirty="0">
                  <a:solidFill>
                    <a:srgbClr val="007989"/>
                  </a:solidFill>
                </a:rPr>
                <a:t> </a:t>
              </a:r>
            </a:p>
            <a:p>
              <a:r>
                <a:rPr lang="en-GB" sz="2000" b="1" dirty="0">
                  <a:solidFill>
                    <a:srgbClr val="7AC143"/>
                  </a:solidFill>
                </a:rPr>
                <a:t>3 months        6 months        8 months        over a year</a:t>
              </a:r>
            </a:p>
          </p:txBody>
        </p:sp>
        <p:pic>
          <p:nvPicPr>
            <p:cNvPr id="3074" name="Picture 2" descr="\\Samfil02\Samaritans\Fundraising &amp; Communications\Communications\Design Work\NEW DESIGN WORK\BRANDING\Illustrations\Samaritans Clip Art\arrow short thick te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37" y="2006549"/>
              <a:ext cx="403926" cy="252614"/>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2420888"/>
            <a:ext cx="1800200" cy="1232491"/>
          </a:xfrm>
          <a:prstGeom prst="rect">
            <a:avLst/>
          </a:prstGeom>
        </p:spPr>
      </p:pic>
      <p:grpSp>
        <p:nvGrpSpPr>
          <p:cNvPr id="12" name="Group 11"/>
          <p:cNvGrpSpPr/>
          <p:nvPr/>
        </p:nvGrpSpPr>
        <p:grpSpPr>
          <a:xfrm>
            <a:off x="755576" y="4077072"/>
            <a:ext cx="7344816" cy="1296144"/>
            <a:chOff x="755576" y="4077072"/>
            <a:chExt cx="7344816" cy="1296144"/>
          </a:xfrm>
        </p:grpSpPr>
        <p:sp>
          <p:nvSpPr>
            <p:cNvPr id="5" name="Rectangle 4"/>
            <p:cNvSpPr/>
            <p:nvPr/>
          </p:nvSpPr>
          <p:spPr>
            <a:xfrm>
              <a:off x="755576" y="4077072"/>
              <a:ext cx="7344816" cy="707886"/>
            </a:xfrm>
            <a:prstGeom prst="rect">
              <a:avLst/>
            </a:prstGeom>
          </p:spPr>
          <p:txBody>
            <a:bodyPr wrap="square">
              <a:spAutoFit/>
            </a:bodyPr>
            <a:lstStyle/>
            <a:p>
              <a:pPr marL="342900" indent="-342900">
                <a:buBlip>
                  <a:blip r:embed="rId5"/>
                </a:buBlip>
              </a:pPr>
              <a:r>
                <a:rPr lang="en-GB" sz="2000" b="1" dirty="0">
                  <a:solidFill>
                    <a:srgbClr val="007989"/>
                  </a:solidFill>
                </a:rPr>
                <a:t>In 2014,  the number of young people aged 10-19 who took their own life  in England was recorded as:</a:t>
              </a:r>
            </a:p>
          </p:txBody>
        </p:sp>
        <p:sp>
          <p:nvSpPr>
            <p:cNvPr id="7" name="Rectangle 6"/>
            <p:cNvSpPr/>
            <p:nvPr/>
          </p:nvSpPr>
          <p:spPr>
            <a:xfrm>
              <a:off x="1142859" y="4973106"/>
              <a:ext cx="3344185" cy="400110"/>
            </a:xfrm>
            <a:prstGeom prst="rect">
              <a:avLst/>
            </a:prstGeom>
          </p:spPr>
          <p:txBody>
            <a:bodyPr wrap="none">
              <a:spAutoFit/>
            </a:bodyPr>
            <a:lstStyle/>
            <a:p>
              <a:r>
                <a:rPr lang="en-GB" sz="2000" b="1" dirty="0">
                  <a:solidFill>
                    <a:srgbClr val="7AC143"/>
                  </a:solidFill>
                </a:rPr>
                <a:t>37	79	166	201</a:t>
              </a:r>
            </a:p>
          </p:txBody>
        </p:sp>
      </p:gr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896" y="4653136"/>
            <a:ext cx="1088066" cy="1039938"/>
          </a:xfrm>
          <a:prstGeom prst="rect">
            <a:avLst/>
          </a:prstGeom>
        </p:spPr>
      </p:pic>
    </p:spTree>
    <p:extLst>
      <p:ext uri="{BB962C8B-B14F-4D97-AF65-F5344CB8AC3E}">
        <p14:creationId xmlns:p14="http://schemas.microsoft.com/office/powerpoint/2010/main" val="73449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556792"/>
            <a:ext cx="7416824" cy="4247317"/>
          </a:xfrm>
          <a:prstGeom prst="rect">
            <a:avLst/>
          </a:prstGeom>
        </p:spPr>
        <p:txBody>
          <a:bodyPr wrap="square">
            <a:spAutoFit/>
          </a:bodyPr>
          <a:lstStyle/>
          <a:p>
            <a:pPr lvl="0">
              <a:spcAft>
                <a:spcPts val="900"/>
              </a:spcAft>
            </a:pPr>
            <a:r>
              <a:rPr lang="en-GB" sz="2400" b="1" dirty="0">
                <a:solidFill>
                  <a:srgbClr val="007989"/>
                </a:solidFill>
              </a:rPr>
              <a:t>Public Health England have found that:</a:t>
            </a:r>
          </a:p>
          <a:p>
            <a:pPr marL="342900" lvl="0" indent="-342900">
              <a:spcAft>
                <a:spcPts val="900"/>
              </a:spcAft>
              <a:buBlip>
                <a:blip r:embed="rId3"/>
              </a:buBlip>
            </a:pPr>
            <a:r>
              <a:rPr lang="en-GB" sz="2400" dirty="0">
                <a:solidFill>
                  <a:srgbClr val="007989"/>
                </a:solidFill>
              </a:rPr>
              <a:t>Students with better health and wellbeing are likely to achieve more academically.</a:t>
            </a:r>
          </a:p>
          <a:p>
            <a:pPr marL="342900" lvl="0" indent="-342900">
              <a:spcAft>
                <a:spcPts val="900"/>
              </a:spcAft>
              <a:buBlip>
                <a:blip r:embed="rId3"/>
              </a:buBlip>
            </a:pPr>
            <a:r>
              <a:rPr lang="en-GB" sz="2400" dirty="0">
                <a:solidFill>
                  <a:srgbClr val="007989"/>
                </a:solidFill>
              </a:rPr>
              <a:t>Effective social-emotional competencies are associated with greater health and well-being and better school performance.</a:t>
            </a:r>
          </a:p>
          <a:p>
            <a:pPr marL="342900" lvl="0" indent="-342900">
              <a:spcAft>
                <a:spcPts val="900"/>
              </a:spcAft>
              <a:buBlip>
                <a:blip r:embed="rId3"/>
              </a:buBlip>
            </a:pPr>
            <a:r>
              <a:rPr lang="en-GB" sz="2400" dirty="0">
                <a:solidFill>
                  <a:srgbClr val="007989"/>
                </a:solidFill>
              </a:rPr>
              <a:t>School culture, ethos and environment influence student health and well-being and readiness to learn.</a:t>
            </a:r>
          </a:p>
          <a:p>
            <a:pPr marL="342900" lvl="0" indent="-342900">
              <a:spcAft>
                <a:spcPts val="900"/>
              </a:spcAft>
              <a:buBlip>
                <a:blip r:embed="rId3"/>
              </a:buBlip>
            </a:pPr>
            <a:r>
              <a:rPr lang="en-GB" sz="2400" dirty="0">
                <a:solidFill>
                  <a:srgbClr val="007989"/>
                </a:solidFill>
              </a:rPr>
              <a:t>Student health and wellbeing influences, and is influenced by, measures of school effectiveness.</a:t>
            </a:r>
          </a:p>
        </p:txBody>
      </p:sp>
      <p:sp>
        <p:nvSpPr>
          <p:cNvPr id="3" name="TextBox 2"/>
          <p:cNvSpPr txBox="1"/>
          <p:nvPr/>
        </p:nvSpPr>
        <p:spPr>
          <a:xfrm>
            <a:off x="683568" y="332656"/>
            <a:ext cx="2465740" cy="461665"/>
          </a:xfrm>
          <a:prstGeom prst="rect">
            <a:avLst/>
          </a:prstGeom>
          <a:noFill/>
        </p:spPr>
        <p:txBody>
          <a:bodyPr wrap="none" rtlCol="0">
            <a:spAutoFit/>
          </a:bodyPr>
          <a:lstStyle/>
          <a:p>
            <a:r>
              <a:rPr lang="en-GB" sz="2400" dirty="0">
                <a:solidFill>
                  <a:schemeClr val="bg1"/>
                </a:solidFill>
                <a:latin typeface="Samaritans" panose="02000000000000000000" pitchFamily="2" charset="0"/>
              </a:rPr>
              <a:t>DID YOU KNOW?</a:t>
            </a:r>
          </a:p>
        </p:txBody>
      </p:sp>
    </p:spTree>
    <p:extLst>
      <p:ext uri="{BB962C8B-B14F-4D97-AF65-F5344CB8AC3E}">
        <p14:creationId xmlns:p14="http://schemas.microsoft.com/office/powerpoint/2010/main" val="619373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Samfil02\Samaritans\Fundraising &amp; Communications\Communications\Design Work\NEW DESIGN WORK\BRANDING\Frame Graphics\PNG versions\paper_stri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517930"/>
            <a:ext cx="4716016" cy="15510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3568" y="332656"/>
            <a:ext cx="3268844" cy="461665"/>
          </a:xfrm>
          <a:prstGeom prst="rect">
            <a:avLst/>
          </a:prstGeom>
          <a:noFill/>
        </p:spPr>
        <p:txBody>
          <a:bodyPr wrap="none" rtlCol="0">
            <a:spAutoFit/>
          </a:bodyPr>
          <a:lstStyle/>
          <a:p>
            <a:r>
              <a:rPr lang="en-GB" sz="2400" dirty="0">
                <a:solidFill>
                  <a:schemeClr val="bg1"/>
                </a:solidFill>
                <a:latin typeface="Samaritans" panose="02000000000000000000" pitchFamily="2" charset="0"/>
              </a:rPr>
              <a:t>WHAT DO YOU THINK?</a:t>
            </a:r>
          </a:p>
        </p:txBody>
      </p:sp>
      <p:sp>
        <p:nvSpPr>
          <p:cNvPr id="3" name="Rectangle 2"/>
          <p:cNvSpPr/>
          <p:nvPr/>
        </p:nvSpPr>
        <p:spPr>
          <a:xfrm rot="21425009">
            <a:off x="761100" y="2005916"/>
            <a:ext cx="3513398" cy="461665"/>
          </a:xfrm>
          <a:prstGeom prst="rect">
            <a:avLst/>
          </a:prstGeom>
        </p:spPr>
        <p:txBody>
          <a:bodyPr wrap="none">
            <a:spAutoFit/>
          </a:bodyPr>
          <a:lstStyle/>
          <a:p>
            <a:r>
              <a:rPr lang="en-GB" sz="2400" dirty="0">
                <a:solidFill>
                  <a:srgbClr val="007989"/>
                </a:solidFill>
              </a:rPr>
              <a:t>Please take time to discuss</a:t>
            </a:r>
          </a:p>
        </p:txBody>
      </p:sp>
      <p:pic>
        <p:nvPicPr>
          <p:cNvPr id="2050" name="Picture 2" descr="\\Samfil02\Samaritans\Fundraising &amp; Communications\Communications\Design Work\NEW DESIGN WORK\BRANDING\Illustrations\Illustrations for WORD 2013\PNGs for WORD templates\people talking te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5412" y="2164878"/>
            <a:ext cx="3517399" cy="3288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373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332656"/>
            <a:ext cx="2238113" cy="461665"/>
          </a:xfrm>
          <a:prstGeom prst="rect">
            <a:avLst/>
          </a:prstGeom>
          <a:noFill/>
        </p:spPr>
        <p:txBody>
          <a:bodyPr wrap="none" rtlCol="0">
            <a:spAutoFit/>
          </a:bodyPr>
          <a:lstStyle/>
          <a:p>
            <a:r>
              <a:rPr lang="en-GB" sz="2400" dirty="0">
                <a:solidFill>
                  <a:schemeClr val="bg1"/>
                </a:solidFill>
                <a:latin typeface="Samaritans" panose="02000000000000000000" pitchFamily="2" charset="0"/>
              </a:rPr>
              <a:t>WHAT IS DEAL?</a:t>
            </a:r>
          </a:p>
        </p:txBody>
      </p:sp>
      <p:pic>
        <p:nvPicPr>
          <p:cNvPr id="6" name="Picture 3" descr="\\Samfil02\Samaritans\Fundraising &amp; Communications\Communications\Design Work\NEW DESIGN WORK\BRANDING\Illustrations\Illustrations for WORD 2013\PNGs for WORD templates\paper strip t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30120">
            <a:off x="-36069" y="1252112"/>
            <a:ext cx="8502458" cy="441264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83568" y="1966188"/>
            <a:ext cx="7920880" cy="3046988"/>
          </a:xfrm>
          <a:prstGeom prst="rect">
            <a:avLst/>
          </a:prstGeom>
        </p:spPr>
        <p:txBody>
          <a:bodyPr wrap="square">
            <a:spAutoFit/>
          </a:bodyPr>
          <a:lstStyle/>
          <a:p>
            <a:r>
              <a:rPr lang="en-GB" sz="2400" b="1" dirty="0">
                <a:solidFill>
                  <a:schemeClr val="bg1"/>
                </a:solidFill>
              </a:rPr>
              <a:t>Using the experience and expertise of Samaritans to promote awareness of emotional health in young people.</a:t>
            </a:r>
          </a:p>
          <a:p>
            <a:endParaRPr lang="en-GB" sz="2400" dirty="0">
              <a:solidFill>
                <a:schemeClr val="bg1"/>
              </a:solidFill>
            </a:endParaRPr>
          </a:p>
          <a:p>
            <a:r>
              <a:rPr lang="en-GB" sz="2400" dirty="0">
                <a:solidFill>
                  <a:schemeClr val="bg1"/>
                </a:solidFill>
              </a:rPr>
              <a:t>DEAL, Developing Emotional Awareness and Listening, is a </a:t>
            </a:r>
            <a:br>
              <a:rPr lang="en-GB" sz="2400" dirty="0">
                <a:solidFill>
                  <a:schemeClr val="bg1"/>
                </a:solidFill>
              </a:rPr>
            </a:br>
            <a:r>
              <a:rPr lang="en-GB" sz="2400" dirty="0">
                <a:solidFill>
                  <a:schemeClr val="bg1"/>
                </a:solidFill>
              </a:rPr>
              <a:t>set of free web-based resources for schools and colleges.</a:t>
            </a:r>
          </a:p>
          <a:p>
            <a:endParaRPr lang="en-GB" sz="2400" dirty="0">
              <a:solidFill>
                <a:schemeClr val="bg1"/>
              </a:solidFill>
            </a:endParaRPr>
          </a:p>
          <a:p>
            <a:r>
              <a:rPr lang="en-GB" sz="2400" dirty="0">
                <a:solidFill>
                  <a:schemeClr val="bg1"/>
                </a:solidFill>
              </a:rPr>
              <a:t>It was developed with young people, teachers and </a:t>
            </a:r>
            <a:br>
              <a:rPr lang="en-GB" sz="2400" dirty="0">
                <a:solidFill>
                  <a:schemeClr val="bg1"/>
                </a:solidFill>
              </a:rPr>
            </a:br>
            <a:r>
              <a:rPr lang="en-GB" sz="2400" dirty="0">
                <a:solidFill>
                  <a:schemeClr val="bg1"/>
                </a:solidFill>
              </a:rPr>
              <a:t>partner organisations.</a:t>
            </a:r>
          </a:p>
        </p:txBody>
      </p:sp>
    </p:spTree>
    <p:extLst>
      <p:ext uri="{BB962C8B-B14F-4D97-AF65-F5344CB8AC3E}">
        <p14:creationId xmlns:p14="http://schemas.microsoft.com/office/powerpoint/2010/main" val="89825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720840"/>
            <a:ext cx="7776864" cy="3724096"/>
          </a:xfrm>
          <a:prstGeom prst="rect">
            <a:avLst/>
          </a:prstGeom>
        </p:spPr>
        <p:txBody>
          <a:bodyPr wrap="square">
            <a:spAutoFit/>
          </a:bodyPr>
          <a:lstStyle/>
          <a:p>
            <a:pPr marL="342900" indent="-342900">
              <a:spcAft>
                <a:spcPts val="1200"/>
              </a:spcAft>
              <a:buBlip>
                <a:blip r:embed="rId2"/>
              </a:buBlip>
            </a:pPr>
            <a:r>
              <a:rPr lang="en-GB" sz="2400" dirty="0">
                <a:solidFill>
                  <a:srgbClr val="007989"/>
                </a:solidFill>
              </a:rPr>
              <a:t>The original DEAL resources, which have been widely </a:t>
            </a:r>
            <a:br>
              <a:rPr lang="en-GB" sz="2400" dirty="0">
                <a:solidFill>
                  <a:srgbClr val="007989"/>
                </a:solidFill>
              </a:rPr>
            </a:br>
            <a:r>
              <a:rPr lang="en-GB" sz="2400" dirty="0">
                <a:solidFill>
                  <a:srgbClr val="007989"/>
                </a:solidFill>
              </a:rPr>
              <a:t>used across the UK and Ireland were reviewed by over </a:t>
            </a:r>
            <a:br>
              <a:rPr lang="en-GB" sz="2400" dirty="0">
                <a:solidFill>
                  <a:srgbClr val="007989"/>
                </a:solidFill>
              </a:rPr>
            </a:br>
            <a:r>
              <a:rPr lang="en-GB" sz="2400" b="1" dirty="0">
                <a:solidFill>
                  <a:srgbClr val="007989"/>
                </a:solidFill>
              </a:rPr>
              <a:t>160 individuals </a:t>
            </a:r>
            <a:r>
              <a:rPr lang="en-GB" sz="2400" dirty="0">
                <a:solidFill>
                  <a:srgbClr val="007989"/>
                </a:solidFill>
              </a:rPr>
              <a:t>who were volunteers, teachers or other educational professionals. </a:t>
            </a:r>
          </a:p>
          <a:p>
            <a:pPr marL="342900" indent="-342900">
              <a:spcAft>
                <a:spcPts val="1200"/>
              </a:spcAft>
              <a:buBlip>
                <a:blip r:embed="rId2"/>
              </a:buBlip>
            </a:pPr>
            <a:r>
              <a:rPr lang="en-GB" sz="2400" b="1" dirty="0">
                <a:solidFill>
                  <a:srgbClr val="007989"/>
                </a:solidFill>
              </a:rPr>
              <a:t>Over 30 schools</a:t>
            </a:r>
            <a:r>
              <a:rPr lang="en-GB" sz="2400" dirty="0">
                <a:solidFill>
                  <a:srgbClr val="007989"/>
                </a:solidFill>
              </a:rPr>
              <a:t>, youth organisations and educational professionals have seen and trialled various components of the new resources.</a:t>
            </a:r>
          </a:p>
          <a:p>
            <a:pPr marL="342900" indent="-342900">
              <a:spcAft>
                <a:spcPts val="1200"/>
              </a:spcAft>
              <a:buBlip>
                <a:blip r:embed="rId2"/>
              </a:buBlip>
            </a:pPr>
            <a:r>
              <a:rPr lang="en-GB" sz="2400" b="1" dirty="0">
                <a:solidFill>
                  <a:srgbClr val="007989"/>
                </a:solidFill>
              </a:rPr>
              <a:t>Young people </a:t>
            </a:r>
            <a:r>
              <a:rPr lang="en-GB" sz="2400" dirty="0">
                <a:solidFill>
                  <a:srgbClr val="007989"/>
                </a:solidFill>
              </a:rPr>
              <a:t>designed and created the audio-visual resources and commented on the content of the activities.</a:t>
            </a:r>
          </a:p>
        </p:txBody>
      </p:sp>
      <p:sp>
        <p:nvSpPr>
          <p:cNvPr id="3" name="TextBox 2"/>
          <p:cNvSpPr txBox="1"/>
          <p:nvPr/>
        </p:nvSpPr>
        <p:spPr>
          <a:xfrm>
            <a:off x="683568" y="332656"/>
            <a:ext cx="3265638" cy="461665"/>
          </a:xfrm>
          <a:prstGeom prst="rect">
            <a:avLst/>
          </a:prstGeom>
          <a:noFill/>
        </p:spPr>
        <p:txBody>
          <a:bodyPr wrap="none" rtlCol="0">
            <a:spAutoFit/>
          </a:bodyPr>
          <a:lstStyle/>
          <a:p>
            <a:r>
              <a:rPr lang="en-GB" sz="2400" dirty="0">
                <a:solidFill>
                  <a:schemeClr val="bg1"/>
                </a:solidFill>
                <a:latin typeface="Samaritans" panose="02000000000000000000" pitchFamily="2" charset="0"/>
              </a:rPr>
              <a:t>WHO WAS INVOLVED?</a:t>
            </a:r>
          </a:p>
        </p:txBody>
      </p:sp>
      <p:sp>
        <p:nvSpPr>
          <p:cNvPr id="4" name="TextBox 3"/>
          <p:cNvSpPr txBox="1"/>
          <p:nvPr/>
        </p:nvSpPr>
        <p:spPr>
          <a:xfrm>
            <a:off x="730344" y="908720"/>
            <a:ext cx="2302169" cy="338554"/>
          </a:xfrm>
          <a:prstGeom prst="rect">
            <a:avLst/>
          </a:prstGeom>
          <a:noFill/>
        </p:spPr>
        <p:txBody>
          <a:bodyPr wrap="none" rtlCol="0">
            <a:spAutoFit/>
          </a:bodyPr>
          <a:lstStyle/>
          <a:p>
            <a:r>
              <a:rPr lang="en-GB" sz="1600" b="1" dirty="0">
                <a:solidFill>
                  <a:srgbClr val="7AC143"/>
                </a:solidFill>
              </a:rPr>
              <a:t>Design and development</a:t>
            </a:r>
          </a:p>
        </p:txBody>
      </p:sp>
    </p:spTree>
    <p:extLst>
      <p:ext uri="{BB962C8B-B14F-4D97-AF65-F5344CB8AC3E}">
        <p14:creationId xmlns:p14="http://schemas.microsoft.com/office/powerpoint/2010/main" val="619373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TotalTime>
  <Words>1145</Words>
  <Application>Microsoft Office PowerPoint</Application>
  <PresentationFormat>On-screen Show (4:3)</PresentationFormat>
  <Paragraphs>130</Paragraphs>
  <Slides>17</Slides>
  <Notes>15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Samaritans</vt:lpstr>
      <vt:lpstr>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USE DEAL?</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Samaritans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Gray</dc:creator>
  <cp:lastModifiedBy>Karen Harvey</cp:lastModifiedBy>
  <cp:revision>69</cp:revision>
  <cp:lastPrinted>2014-09-03T09:39:01Z</cp:lastPrinted>
  <dcterms:created xsi:type="dcterms:W3CDTF">2014-07-28T14:06:41Z</dcterms:created>
  <dcterms:modified xsi:type="dcterms:W3CDTF">2017-07-14T14:31:36Z</dcterms:modified>
</cp:coreProperties>
</file>