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4"/>
  </p:notesMasterIdLst>
  <p:sldIdLst>
    <p:sldId id="294" r:id="rId3"/>
  </p:sldIdLst>
  <p:sldSz cx="9144000" cy="6858000" type="screen4x3"/>
  <p:notesSz cx="10234613" cy="146637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th Simons" initials="BS" lastIdx="1" clrIdx="0">
    <p:extLst>
      <p:ext uri="{19B8F6BF-5375-455C-9EA6-DF929625EA0E}">
        <p15:presenceInfo xmlns:p15="http://schemas.microsoft.com/office/powerpoint/2012/main" userId="Beth Simon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455"/>
    <a:srgbClr val="3D71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334C2A-7D6C-4AB9-90F4-8AA81E1E5C21}" v="2" dt="2020-12-02T12:25:14.3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7" d="100"/>
          <a:sy n="67" d="100"/>
        </p:scale>
        <p:origin x="10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475" cy="7350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797550" y="0"/>
            <a:ext cx="4435475" cy="735013"/>
          </a:xfrm>
          <a:prstGeom prst="rect">
            <a:avLst/>
          </a:prstGeom>
        </p:spPr>
        <p:txBody>
          <a:bodyPr vert="horz" lIns="91440" tIns="45720" rIns="91440" bIns="45720" rtlCol="0"/>
          <a:lstStyle>
            <a:lvl1pPr algn="r">
              <a:defRPr sz="1200"/>
            </a:lvl1pPr>
          </a:lstStyle>
          <a:p>
            <a:fld id="{CBBEC11F-1FE5-4391-85A4-8CF6F2F141D6}" type="datetimeFigureOut">
              <a:rPr lang="en-GB" smtClean="0"/>
              <a:t>09/12/2020</a:t>
            </a:fld>
            <a:endParaRPr lang="en-GB"/>
          </a:p>
        </p:txBody>
      </p:sp>
      <p:sp>
        <p:nvSpPr>
          <p:cNvPr id="4" name="Slide Image Placeholder 3"/>
          <p:cNvSpPr>
            <a:spLocks noGrp="1" noRot="1" noChangeAspect="1"/>
          </p:cNvSpPr>
          <p:nvPr>
            <p:ph type="sldImg" idx="2"/>
          </p:nvPr>
        </p:nvSpPr>
        <p:spPr>
          <a:xfrm>
            <a:off x="1817688" y="1833563"/>
            <a:ext cx="6599237" cy="49482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23938" y="7056438"/>
            <a:ext cx="8186737" cy="57737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3928725"/>
            <a:ext cx="4435475" cy="7350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797550" y="13928725"/>
            <a:ext cx="4435475" cy="735013"/>
          </a:xfrm>
          <a:prstGeom prst="rect">
            <a:avLst/>
          </a:prstGeom>
        </p:spPr>
        <p:txBody>
          <a:bodyPr vert="horz" lIns="91440" tIns="45720" rIns="91440" bIns="45720" rtlCol="0" anchor="b"/>
          <a:lstStyle>
            <a:lvl1pPr algn="r">
              <a:defRPr sz="1200"/>
            </a:lvl1pPr>
          </a:lstStyle>
          <a:p>
            <a:fld id="{3B583E6F-1D9C-45C4-91D5-A384C179F1EB}" type="slidenum">
              <a:rPr lang="en-GB" smtClean="0"/>
              <a:t>‹#›</a:t>
            </a:fld>
            <a:endParaRPr lang="en-GB"/>
          </a:p>
        </p:txBody>
      </p:sp>
    </p:spTree>
    <p:extLst>
      <p:ext uri="{BB962C8B-B14F-4D97-AF65-F5344CB8AC3E}">
        <p14:creationId xmlns:p14="http://schemas.microsoft.com/office/powerpoint/2010/main" val="793853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proposition has had a complete make over. The new identity. The use of photography. The human connection focus. </a:t>
            </a:r>
          </a:p>
          <a:p>
            <a:r>
              <a:rPr lang="en-GB" dirty="0"/>
              <a:t>And a key change to the campaign this year, is that we’ll be using Blue Monday as a springboard to recruit event organisers to hold their Brew Monday in January and February rather than host an event on Blue Monday itself as in previous years. That way organisers have a bit more time to put together their event and we can focus on heavily promoting Brew Monday from 1</a:t>
            </a:r>
            <a:r>
              <a:rPr lang="en-GB" baseline="30000" dirty="0"/>
              <a:t>st</a:t>
            </a:r>
            <a:r>
              <a:rPr lang="en-GB" dirty="0"/>
              <a:t> January and not get lost in our own and other charity Christmas messaging. </a:t>
            </a:r>
          </a:p>
          <a:p>
            <a:endParaRPr lang="en-GB" dirty="0"/>
          </a:p>
          <a:p>
            <a:endParaRPr lang="en-GB" dirty="0"/>
          </a:p>
        </p:txBody>
      </p:sp>
      <p:sp>
        <p:nvSpPr>
          <p:cNvPr id="4" name="Slide Number Placeholder 3"/>
          <p:cNvSpPr>
            <a:spLocks noGrp="1"/>
          </p:cNvSpPr>
          <p:nvPr>
            <p:ph type="sldNum" sz="quarter" idx="5"/>
          </p:nvPr>
        </p:nvSpPr>
        <p:spPr/>
        <p:txBody>
          <a:bodyPr/>
          <a:lstStyle/>
          <a:p>
            <a:fld id="{75C9EACA-EE01-4393-8BE9-FEB5006BF54D}" type="slidenum">
              <a:rPr lang="en-GB" smtClean="0"/>
              <a:t>1</a:t>
            </a:fld>
            <a:endParaRPr lang="en-GB"/>
          </a:p>
        </p:txBody>
      </p:sp>
    </p:spTree>
    <p:extLst>
      <p:ext uri="{BB962C8B-B14F-4D97-AF65-F5344CB8AC3E}">
        <p14:creationId xmlns:p14="http://schemas.microsoft.com/office/powerpoint/2010/main" val="188998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 Placeholder 9">
            <a:extLst>
              <a:ext uri="{FF2B5EF4-FFF2-40B4-BE49-F238E27FC236}">
                <a16:creationId xmlns:a16="http://schemas.microsoft.com/office/drawing/2014/main" id="{CCB1DABD-0643-E54B-9AF8-DE6EC0F22915}"/>
              </a:ext>
            </a:extLst>
          </p:cNvPr>
          <p:cNvSpPr>
            <a:spLocks noGrp="1"/>
          </p:cNvSpPr>
          <p:nvPr>
            <p:ph type="body" sz="quarter" idx="18" hasCustomPrompt="1"/>
          </p:nvPr>
        </p:nvSpPr>
        <p:spPr>
          <a:xfrm>
            <a:off x="683568" y="618455"/>
            <a:ext cx="7920880" cy="865188"/>
          </a:xfrm>
          <a:prstGeom prst="rect">
            <a:avLst/>
          </a:prstGeom>
        </p:spPr>
        <p:txBody>
          <a:bodyPr/>
          <a:lstStyle>
            <a:lvl1pPr marL="0" indent="0" algn="l">
              <a:buNone/>
              <a:defRPr sz="3000" b="1" i="0">
                <a:solidFill>
                  <a:srgbClr val="004455"/>
                </a:solidFill>
                <a:latin typeface="Varah" pitchFamily="2" charset="77"/>
              </a:defRPr>
            </a:lvl1pPr>
          </a:lstStyle>
          <a:p>
            <a:pPr lvl="0"/>
            <a:r>
              <a:rPr lang="en-US" dirty="0"/>
              <a:t>Insert page title</a:t>
            </a:r>
          </a:p>
        </p:txBody>
      </p:sp>
    </p:spTree>
    <p:extLst>
      <p:ext uri="{BB962C8B-B14F-4D97-AF65-F5344CB8AC3E}">
        <p14:creationId xmlns:p14="http://schemas.microsoft.com/office/powerpoint/2010/main" val="657268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7824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82110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47784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Text Placeholder 9">
            <a:extLst>
              <a:ext uri="{FF2B5EF4-FFF2-40B4-BE49-F238E27FC236}">
                <a16:creationId xmlns:a16="http://schemas.microsoft.com/office/drawing/2014/main" id="{73714066-8A84-1841-8A07-4D4C8546000B}"/>
              </a:ext>
            </a:extLst>
          </p:cNvPr>
          <p:cNvSpPr>
            <a:spLocks noGrp="1"/>
          </p:cNvSpPr>
          <p:nvPr>
            <p:ph type="body" sz="quarter" idx="10" hasCustomPrompt="1"/>
          </p:nvPr>
        </p:nvSpPr>
        <p:spPr>
          <a:xfrm>
            <a:off x="683568" y="618455"/>
            <a:ext cx="7632848" cy="865188"/>
          </a:xfrm>
          <a:prstGeom prst="rect">
            <a:avLst/>
          </a:prstGeom>
        </p:spPr>
        <p:txBody>
          <a:bodyPr/>
          <a:lstStyle>
            <a:lvl1pPr marL="0" indent="0" algn="l">
              <a:buNone/>
              <a:defRPr sz="4000" b="1" i="0">
                <a:solidFill>
                  <a:srgbClr val="004455"/>
                </a:solidFill>
                <a:latin typeface="Varah" pitchFamily="2" charset="77"/>
              </a:defRPr>
            </a:lvl1pPr>
          </a:lstStyle>
          <a:p>
            <a:pPr lvl="0"/>
            <a:r>
              <a:rPr lang="en-US" dirty="0"/>
              <a:t>Insert page title on</a:t>
            </a:r>
          </a:p>
          <a:p>
            <a:pPr lvl="0"/>
            <a:r>
              <a:rPr lang="en-US" dirty="0"/>
              <a:t>two lines</a:t>
            </a:r>
          </a:p>
        </p:txBody>
      </p:sp>
      <p:sp>
        <p:nvSpPr>
          <p:cNvPr id="6" name="Text Placeholder 11">
            <a:extLst>
              <a:ext uri="{FF2B5EF4-FFF2-40B4-BE49-F238E27FC236}">
                <a16:creationId xmlns:a16="http://schemas.microsoft.com/office/drawing/2014/main" id="{FBE668DB-E3A8-FF41-98AA-F7DCACE98B90}"/>
              </a:ext>
            </a:extLst>
          </p:cNvPr>
          <p:cNvSpPr>
            <a:spLocks noGrp="1"/>
          </p:cNvSpPr>
          <p:nvPr>
            <p:ph type="body" sz="quarter" idx="11" hasCustomPrompt="1"/>
          </p:nvPr>
        </p:nvSpPr>
        <p:spPr>
          <a:xfrm>
            <a:off x="683568" y="2130623"/>
            <a:ext cx="7272808" cy="722313"/>
          </a:xfrm>
          <a:prstGeom prst="rect">
            <a:avLst/>
          </a:prstGeom>
        </p:spPr>
        <p:txBody>
          <a:bodyPr/>
          <a:lstStyle>
            <a:lvl1pPr marL="342900" indent="-342900" algn="l">
              <a:lnSpc>
                <a:spcPct val="100000"/>
              </a:lnSpc>
              <a:buFont typeface="Arial" panose="020B0604020202020204" pitchFamily="34" charset="0"/>
              <a:buChar char="•"/>
              <a:defRPr sz="2000" b="0" i="0">
                <a:solidFill>
                  <a:srgbClr val="004455"/>
                </a:solidFill>
                <a:latin typeface="Varah " pitchFamily="2" charset="77"/>
              </a:defRPr>
            </a:lvl1pPr>
          </a:lstStyle>
          <a:p>
            <a:pPr lvl="0"/>
            <a:r>
              <a:rPr lang="en-US" dirty="0"/>
              <a:t>Insert bullet point</a:t>
            </a:r>
          </a:p>
          <a:p>
            <a:pPr lvl="0"/>
            <a:r>
              <a:rPr lang="en-US" dirty="0"/>
              <a:t>Insert bullet point</a:t>
            </a:r>
          </a:p>
        </p:txBody>
      </p:sp>
    </p:spTree>
    <p:extLst>
      <p:ext uri="{BB962C8B-B14F-4D97-AF65-F5344CB8AC3E}">
        <p14:creationId xmlns:p14="http://schemas.microsoft.com/office/powerpoint/2010/main" val="397971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12534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037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28849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5745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21933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74842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6105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373672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25BAB4E-0CBA-6A42-8911-C1CDA3EFA1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60866034"/>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12/9/2020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7" name="Picture 6">
            <a:extLst>
              <a:ext uri="{FF2B5EF4-FFF2-40B4-BE49-F238E27FC236}">
                <a16:creationId xmlns:a16="http://schemas.microsoft.com/office/drawing/2014/main" id="{CDC79EBB-5C0F-4B1C-9F2F-860CF9C8CC4B}"/>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3842774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1577CED-E538-4D35-9818-2C81AA8F8350}"/>
              </a:ext>
            </a:extLst>
          </p:cNvPr>
          <p:cNvSpPr>
            <a:spLocks noGrp="1"/>
          </p:cNvSpPr>
          <p:nvPr>
            <p:ph type="body" sz="quarter" idx="10"/>
          </p:nvPr>
        </p:nvSpPr>
        <p:spPr>
          <a:xfrm>
            <a:off x="409574" y="763971"/>
            <a:ext cx="7632848" cy="1349565"/>
          </a:xfrm>
        </p:spPr>
        <p:txBody>
          <a:bodyPr>
            <a:normAutofit/>
          </a:bodyPr>
          <a:lstStyle/>
          <a:p>
            <a:r>
              <a:rPr lang="en-GB" sz="2600" dirty="0"/>
              <a:t>Stay connected with a cuppa</a:t>
            </a:r>
          </a:p>
          <a:p>
            <a:r>
              <a:rPr lang="en-GB" sz="2600" dirty="0"/>
              <a:t>And raise money for Samaritans</a:t>
            </a:r>
          </a:p>
          <a:p>
            <a:endParaRPr lang="en-GB" sz="2700" dirty="0"/>
          </a:p>
          <a:p>
            <a:endParaRPr lang="en-GB" dirty="0"/>
          </a:p>
        </p:txBody>
      </p:sp>
      <p:sp>
        <p:nvSpPr>
          <p:cNvPr id="11" name="Rectangle 10">
            <a:extLst>
              <a:ext uri="{FF2B5EF4-FFF2-40B4-BE49-F238E27FC236}">
                <a16:creationId xmlns:a16="http://schemas.microsoft.com/office/drawing/2014/main" id="{86D47DDB-DE71-4A1A-9F1E-9E2DD5C47242}"/>
              </a:ext>
            </a:extLst>
          </p:cNvPr>
          <p:cNvSpPr/>
          <p:nvPr/>
        </p:nvSpPr>
        <p:spPr>
          <a:xfrm>
            <a:off x="409574" y="2113536"/>
            <a:ext cx="7924801" cy="3785652"/>
          </a:xfrm>
          <a:prstGeom prst="rect">
            <a:avLst/>
          </a:prstGeom>
        </p:spPr>
        <p:txBody>
          <a:bodyPr wrap="square">
            <a:spAutoFit/>
          </a:bodyPr>
          <a:lstStyle/>
          <a:p>
            <a:r>
              <a:rPr lang="en-GB" sz="2400" dirty="0">
                <a:solidFill>
                  <a:srgbClr val="003B49"/>
                </a:solidFill>
                <a:latin typeface="Varah" pitchFamily="50" charset="0"/>
              </a:rPr>
              <a:t>We’re supporting Brew Monday!</a:t>
            </a:r>
          </a:p>
          <a:p>
            <a:endParaRPr lang="en-GB" sz="2400" dirty="0">
              <a:solidFill>
                <a:srgbClr val="003B49"/>
              </a:solidFill>
              <a:latin typeface="Varah" pitchFamily="50" charset="0"/>
            </a:endParaRPr>
          </a:p>
          <a:p>
            <a:r>
              <a:rPr lang="en-GB" sz="2400" dirty="0">
                <a:solidFill>
                  <a:srgbClr val="003B49"/>
                </a:solidFill>
                <a:latin typeface="Varah" pitchFamily="50" charset="0"/>
              </a:rPr>
              <a:t>Reach out, check in and stay connected by sharing a virtual cuppa with a colleague. </a:t>
            </a:r>
          </a:p>
          <a:p>
            <a:endParaRPr lang="en-GB" sz="2400" dirty="0">
              <a:solidFill>
                <a:srgbClr val="003B49"/>
              </a:solidFill>
              <a:latin typeface="Varah" pitchFamily="50" charset="0"/>
            </a:endParaRPr>
          </a:p>
          <a:p>
            <a:r>
              <a:rPr lang="en-GB" sz="2400" dirty="0">
                <a:solidFill>
                  <a:srgbClr val="003B49"/>
                </a:solidFill>
                <a:latin typeface="Varah" pitchFamily="50" charset="0"/>
              </a:rPr>
              <a:t>A donation to Samaritans can bring warmth to someone at the toughest time of their life. </a:t>
            </a:r>
          </a:p>
          <a:p>
            <a:endParaRPr lang="en-GB" sz="2400" dirty="0">
              <a:solidFill>
                <a:srgbClr val="003B49"/>
              </a:solidFill>
              <a:latin typeface="Varah" pitchFamily="50" charset="0"/>
            </a:endParaRPr>
          </a:p>
          <a:p>
            <a:r>
              <a:rPr lang="en-GB" sz="2400" b="1" dirty="0">
                <a:solidFill>
                  <a:srgbClr val="00B050"/>
                </a:solidFill>
                <a:latin typeface="Varah" pitchFamily="50" charset="0"/>
              </a:rPr>
              <a:t>Support Brew Monday by texting </a:t>
            </a:r>
            <a:r>
              <a:rPr lang="en-GB" sz="2400" b="1" dirty="0">
                <a:solidFill>
                  <a:srgbClr val="004455"/>
                </a:solidFill>
                <a:latin typeface="Varah" pitchFamily="50" charset="0"/>
              </a:rPr>
              <a:t>BREW </a:t>
            </a:r>
            <a:r>
              <a:rPr lang="en-GB" sz="2400" b="1" dirty="0">
                <a:solidFill>
                  <a:srgbClr val="00B050"/>
                </a:solidFill>
                <a:latin typeface="Varah" pitchFamily="50" charset="0"/>
              </a:rPr>
              <a:t>to </a:t>
            </a:r>
            <a:r>
              <a:rPr lang="en-GB" sz="2400" b="1" dirty="0">
                <a:solidFill>
                  <a:srgbClr val="004455"/>
                </a:solidFill>
                <a:latin typeface="Varah" pitchFamily="50" charset="0"/>
              </a:rPr>
              <a:t>70450</a:t>
            </a:r>
            <a:r>
              <a:rPr lang="en-GB" sz="2400" b="1" dirty="0">
                <a:solidFill>
                  <a:srgbClr val="00B050"/>
                </a:solidFill>
                <a:latin typeface="Varah" pitchFamily="50" charset="0"/>
              </a:rPr>
              <a:t> to donate £5. </a:t>
            </a:r>
          </a:p>
        </p:txBody>
      </p:sp>
      <p:pic>
        <p:nvPicPr>
          <p:cNvPr id="6" name="Picture 5">
            <a:extLst>
              <a:ext uri="{FF2B5EF4-FFF2-40B4-BE49-F238E27FC236}">
                <a16:creationId xmlns:a16="http://schemas.microsoft.com/office/drawing/2014/main" id="{54BBD028-3EE2-4465-A78E-DBD538A9AA81}"/>
              </a:ext>
            </a:extLst>
          </p:cNvPr>
          <p:cNvPicPr>
            <a:picLocks noChangeAspect="1"/>
          </p:cNvPicPr>
          <p:nvPr/>
        </p:nvPicPr>
        <p:blipFill>
          <a:blip r:embed="rId3"/>
          <a:stretch>
            <a:fillRect/>
          </a:stretch>
        </p:blipFill>
        <p:spPr>
          <a:xfrm>
            <a:off x="5705475" y="614214"/>
            <a:ext cx="3295650" cy="1789573"/>
          </a:xfrm>
          <a:prstGeom prst="rect">
            <a:avLst/>
          </a:prstGeom>
        </p:spPr>
      </p:pic>
    </p:spTree>
    <p:extLst>
      <p:ext uri="{BB962C8B-B14F-4D97-AF65-F5344CB8AC3E}">
        <p14:creationId xmlns:p14="http://schemas.microsoft.com/office/powerpoint/2010/main" val="1546722689"/>
      </p:ext>
    </p:extLst>
  </p:cSld>
  <p:clrMapOvr>
    <a:masterClrMapping/>
  </p:clrMapOvr>
</p:sld>
</file>

<file path=ppt/theme/theme1.xml><?xml version="1.0" encoding="utf-8"?>
<a:theme xmlns:a="http://schemas.openxmlformats.org/drawingml/2006/main" name="No patter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o patter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Calibri Light</vt:lpstr>
      <vt:lpstr>Varah</vt:lpstr>
      <vt:lpstr>Varah </vt:lpstr>
      <vt:lpstr>No pattern</vt:lpstr>
      <vt:lpstr>1_No pattern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Ball</dc:creator>
  <cp:lastModifiedBy>Louise Message</cp:lastModifiedBy>
  <cp:revision>49</cp:revision>
  <cp:lastPrinted>2019-07-16T15:11:18Z</cp:lastPrinted>
  <dcterms:created xsi:type="dcterms:W3CDTF">2019-07-11T13:12:43Z</dcterms:created>
  <dcterms:modified xsi:type="dcterms:W3CDTF">2020-12-09T12:11:38Z</dcterms:modified>
</cp:coreProperties>
</file>